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0" r:id="rId3"/>
    <p:sldId id="261" r:id="rId4"/>
    <p:sldId id="264" r:id="rId5"/>
    <p:sldId id="284" r:id="rId6"/>
    <p:sldId id="256" r:id="rId7"/>
    <p:sldId id="257" r:id="rId8"/>
    <p:sldId id="258" r:id="rId9"/>
    <p:sldId id="259" r:id="rId10"/>
    <p:sldId id="277" r:id="rId11"/>
    <p:sldId id="278" r:id="rId12"/>
    <p:sldId id="279" r:id="rId13"/>
    <p:sldId id="280" r:id="rId14"/>
    <p:sldId id="282" r:id="rId15"/>
    <p:sldId id="283" r:id="rId16"/>
    <p:sldId id="286" r:id="rId17"/>
    <p:sldId id="285" r:id="rId18"/>
    <p:sldId id="262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2F"/>
    <a:srgbClr val="D6D5D4"/>
    <a:srgbClr val="F0F0F0"/>
    <a:srgbClr val="DEE8E1"/>
    <a:srgbClr val="848C8B"/>
    <a:srgbClr val="ACBE30"/>
    <a:srgbClr val="46502D"/>
    <a:srgbClr val="768435"/>
    <a:srgbClr val="B6CD35"/>
    <a:srgbClr val="1C2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38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AC9F-C9DF-4E3E-9F02-013ECDFE1C0F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034D0-E445-4CEC-A2D6-B5E70CBFE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78.xml"/><Relationship Id="rId7" Type="http://schemas.openxmlformats.org/officeDocument/2006/relationships/image" Target="../media/image1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3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microsoft.com/office/2007/relationships/hdphoto" Target="../media/hdphoto2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0" Type="http://schemas.openxmlformats.org/officeDocument/2006/relationships/image" Target="../media/image3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9" Type="http://schemas.openxmlformats.org/officeDocument/2006/relationships/slideLayout" Target="../slideLayouts/slideLayout7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42" Type="http://schemas.openxmlformats.org/officeDocument/2006/relationships/image" Target="../media/image2.png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tags" Target="../tags/tag38.xml"/><Relationship Id="rId41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image" Target="../media/image8.pn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image" Target="../media/image10.png"/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image" Target="../media/image11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microsoft.com/office/2007/relationships/hdphoto" Target="../media/hdphoto2.wdp"/><Relationship Id="rId2" Type="http://schemas.openxmlformats.org/officeDocument/2006/relationships/tags" Target="../tags/tag49.xml"/><Relationship Id="rId16" Type="http://schemas.openxmlformats.org/officeDocument/2006/relationships/image" Target="../media/image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57.xml"/><Relationship Id="rId19" Type="http://schemas.openxmlformats.org/officeDocument/2006/relationships/image" Target="../media/image2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63.xml"/><Relationship Id="rId16" Type="http://schemas.openxmlformats.org/officeDocument/2006/relationships/image" Target="../media/image18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microsoft.com/office/2007/relationships/hdphoto" Target="../media/hdphoto3.wdp"/><Relationship Id="rId5" Type="http://schemas.openxmlformats.org/officeDocument/2006/relationships/tags" Target="../tags/tag66.xml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tags" Target="../tags/tag65.xm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2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1.png"/><Relationship Id="rId5" Type="http://schemas.openxmlformats.org/officeDocument/2006/relationships/tags" Target="../tags/tag73.xml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tags" Target="../tags/tag72.xml"/><Relationship Id="rId9" Type="http://schemas.openxmlformats.org/officeDocument/2006/relationships/image" Target="../media/image12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废气排放素材-废气排放图片-废气排放素材图片下载-觅知网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5000">
                <a:srgbClr val="768435">
                  <a:alpha val="80000"/>
                </a:srgbClr>
              </a:gs>
              <a:gs pos="0">
                <a:srgbClr val="B6CD35"/>
              </a:gs>
              <a:gs pos="100000">
                <a:srgbClr val="4650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4"/>
          <a:srcRect t="2024" b="2024"/>
          <a:stretch>
            <a:fillRect/>
          </a:stretch>
        </p:blipFill>
        <p:spPr bwMode="auto">
          <a:xfrm>
            <a:off x="1925156" y="2476501"/>
            <a:ext cx="1866898" cy="18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4232787" y="3548543"/>
            <a:ext cx="60910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85019" y="0"/>
            <a:ext cx="11021961" cy="6858000"/>
            <a:chOff x="353961" y="0"/>
            <a:chExt cx="11021961" cy="6858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396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45615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55835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66054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6274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86494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96713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06933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17152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27372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375922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-1" y="552450"/>
            <a:ext cx="12192001" cy="5715000"/>
            <a:chOff x="-1" y="552450"/>
            <a:chExt cx="12192001" cy="5715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55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150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" y="245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1" y="3409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36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1" y="626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531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129548" y="2625213"/>
            <a:ext cx="64597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遥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29548" y="3548543"/>
            <a:ext cx="6298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n w="19050">
                  <a:solidFill>
                    <a:srgbClr val="F0F02F"/>
                  </a:solidFill>
                </a:ln>
                <a:noFill/>
                <a:latin typeface="Bahnschrift SemiBold SemiConden" panose="020B0502040204020203" pitchFamily="34" charset="0"/>
                <a:sym typeface="+mn-ea"/>
              </a:rPr>
              <a:t>Remote-controlled car</a:t>
            </a:r>
            <a:endParaRPr lang="en-US" altLang="zh-CN" sz="2800" dirty="0">
              <a:solidFill>
                <a:schemeClr val="bg1"/>
              </a:solidFill>
              <a:latin typeface="Bender" panose="02000503020000020004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6315" y="470535"/>
            <a:ext cx="3310890" cy="1202690"/>
          </a:xfrm>
        </p:spPr>
        <p:txBody>
          <a:bodyPr>
            <a:normAutofit/>
          </a:bodyPr>
          <a:lstStyle/>
          <a:p>
            <a:r>
              <a:rPr lang="en-US" altLang="zh-CN" sz="489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传感器模块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/>
          </a:bodyPr>
          <a:lstStyle/>
          <a:p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1" name="图片 10" descr="G:/桌面/莱茵生命ppt模板2.0/图片1(6).png图片1(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138" b="138"/>
          <a:stretch>
            <a:fillRect/>
          </a:stretch>
        </p:blipFill>
        <p:spPr>
          <a:xfrm>
            <a:off x="1285875" y="2128520"/>
            <a:ext cx="4908550" cy="289623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6" name="文本框 15"/>
          <p:cNvSpPr txBox="1"/>
          <p:nvPr/>
        </p:nvSpPr>
        <p:spPr>
          <a:xfrm>
            <a:off x="6826250" y="845820"/>
            <a:ext cx="3838575" cy="51022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超声波传感器： 用于测距，stm32-CS100A超声波测距芯片。</a:t>
            </a: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CS100 内部集成超声波发射电路，超声波接收电路，数字处理电路等，单芯片即可完成超声波测距，测距结果通过脉宽的方式进行输出，通信接口兼容现有超声波模块</a:t>
            </a: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CS100 配合使用 40KHZ 的开放式超声波探头，只需要一个 22MR 的下拉电阻和 8M 的晶振，即可实现高性能测距功能</a:t>
            </a:r>
          </a:p>
        </p:txBody>
      </p:sp>
      <p:sp>
        <p:nvSpPr>
          <p:cNvPr id="1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89305" y="7092315"/>
            <a:ext cx="39738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9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控制系统模块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1139190" y="759460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9" name="图片 18" descr="G:/桌面/莱茵生命ppt模板2.0/图片1(7).png图片1(7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t="20505" b="20505"/>
          <a:stretch>
            <a:fillRect/>
          </a:stretch>
        </p:blipFill>
        <p:spPr>
          <a:xfrm>
            <a:off x="321945" y="8750300"/>
            <a:ext cx="5586095" cy="329628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885" y="470535"/>
            <a:ext cx="3973830" cy="1202690"/>
          </a:xfrm>
        </p:spPr>
        <p:txBody>
          <a:bodyPr>
            <a:normAutofit/>
          </a:bodyPr>
          <a:lstStyle/>
          <a:p>
            <a:r>
              <a:rPr lang="en-US" altLang="zh-CN" sz="489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控制系统模块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/>
          </a:bodyPr>
          <a:lstStyle/>
          <a:p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1" name="图片 10" descr="G:/桌面/莱茵生命ppt模板2.0/图片1(7).png图片1(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0505" b="20505"/>
          <a:stretch>
            <a:fillRect/>
          </a:stretch>
        </p:blipFill>
        <p:spPr>
          <a:xfrm>
            <a:off x="442595" y="2128520"/>
            <a:ext cx="5586095" cy="329628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6" name="文本框 15"/>
          <p:cNvSpPr txBox="1"/>
          <p:nvPr/>
        </p:nvSpPr>
        <p:spPr>
          <a:xfrm>
            <a:off x="7451090" y="1485900"/>
            <a:ext cx="3838575" cy="57651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处理器： 单片机或嵌入式计算机，例如Arduino、Raspberry Pi。</a:t>
            </a: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控制算法： 根据具体需求选择，可以是PID控制算法等。</a:t>
            </a: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电机驱动器： 驱动电机的电路板，例如L298N电机驱动模块。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3110" y="470535"/>
            <a:ext cx="2912745" cy="1202690"/>
          </a:xfrm>
        </p:spPr>
        <p:txBody>
          <a:bodyPr>
            <a:norm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通信模块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/>
          </a:bodyPr>
          <a:lstStyle/>
          <a:p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1" name="图片 10" descr="G:/桌面/莱茵生命ppt模板2.0/图片1(8).png图片1(8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10403" b="10403"/>
          <a:stretch>
            <a:fillRect/>
          </a:stretch>
        </p:blipFill>
        <p:spPr>
          <a:xfrm>
            <a:off x="6267450" y="726440"/>
            <a:ext cx="4031615" cy="237934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6" name="文本框 15"/>
          <p:cNvSpPr txBox="1"/>
          <p:nvPr/>
        </p:nvSpPr>
        <p:spPr>
          <a:xfrm>
            <a:off x="1187450" y="1621155"/>
            <a:ext cx="3838575" cy="57651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Wi-Fi模块： 用于与远程控制端通信，例如ESP8266。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87450" y="441706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电池： UM3</a:t>
            </a:r>
          </a:p>
          <a:p>
            <a:pPr algn="l">
              <a:buClrTx/>
              <a:buSzTx/>
              <a:buFontTx/>
            </a:pPr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开关采用 KCD11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80770" y="36423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+mj-cs"/>
                <a:sym typeface="+mn-ea"/>
              </a:rPr>
              <a:t>电源管理模块：</a:t>
            </a:r>
          </a:p>
        </p:txBody>
      </p:sp>
      <p:pic>
        <p:nvPicPr>
          <p:cNvPr id="7" name="图片 6" descr="G:/桌面/莱茵生命ppt模板2.0/图片1(9).png图片1(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t="20499" b="20499"/>
          <a:stretch>
            <a:fillRect/>
          </a:stretch>
        </p:blipFill>
        <p:spPr>
          <a:xfrm>
            <a:off x="6267450" y="3512820"/>
            <a:ext cx="4031615" cy="237934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0" y="62674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0" y="18859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3467099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-117475" y="491490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4381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0F02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 rot="5400000">
            <a:off x="7516236" y="2951440"/>
            <a:ext cx="8967908" cy="9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095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891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676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54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194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530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149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9088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675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010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62647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0393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28700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2305051"/>
            <a:ext cx="161924" cy="2209793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149985" y="2111375"/>
            <a:ext cx="3860165" cy="229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网络通信程序设计</a:t>
            </a:r>
          </a:p>
        </p:txBody>
      </p:sp>
      <p:sp>
        <p:nvSpPr>
          <p:cNvPr id="34" name="矩形 33"/>
          <p:cNvSpPr/>
          <p:nvPr/>
        </p:nvSpPr>
        <p:spPr>
          <a:xfrm>
            <a:off x="514874" y="216534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14979" y="387646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092121" y="387646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7405" r="90562" b="81315"/>
          <a:stretch>
            <a:fillRect/>
          </a:stretch>
        </p:blipFill>
        <p:spPr>
          <a:xfrm>
            <a:off x="410203" y="320426"/>
            <a:ext cx="584655" cy="80032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38819" y="1310327"/>
            <a:ext cx="117459" cy="117459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E71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2394" y="1021644"/>
            <a:ext cx="14974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NJUPT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693037" y="-375858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6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G:/桌面/莱茵生命ppt模板2.0/未命名绘图.drawio.png未命名绘图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-2112" t="-3495" r="2112" b="-2732"/>
          <a:stretch>
            <a:fillRect/>
          </a:stretch>
        </p:blipFill>
        <p:spPr>
          <a:xfrm>
            <a:off x="6670675" y="695960"/>
            <a:ext cx="3524250" cy="581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>
            <a:grpSpLocks noGrp="1" noUngrp="1" noRot="1" noMove="1" noResize="1"/>
          </p:cNvGrpSpPr>
          <p:nvPr/>
        </p:nvGrpSpPr>
        <p:grpSpPr>
          <a:xfrm>
            <a:off x="-10970" y="3754576"/>
            <a:ext cx="12202970" cy="3103426"/>
            <a:chOff x="-10970" y="3754576"/>
            <a:chExt cx="12202970" cy="3103426"/>
          </a:xfrm>
        </p:grpSpPr>
        <p:cxnSp>
          <p:nvCxnSpPr>
            <p:cNvPr id="8" name="直接连接符 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6082145"/>
              <a:ext cx="12192000" cy="0"/>
            </a:xfrm>
            <a:prstGeom prst="line">
              <a:avLst/>
            </a:prstGeom>
            <a:ln w="19050">
              <a:solidFill>
                <a:srgbClr val="7477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541817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264726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724399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391890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3754581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81"/>
              <a:ext cx="3893127" cy="3103419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" y="3754580"/>
              <a:ext cx="3214256" cy="232756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9"/>
              <a:ext cx="2743200" cy="178723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8"/>
              <a:ext cx="2516909" cy="151014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2" y="3754577"/>
              <a:ext cx="1935596" cy="969821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0970" y="3754576"/>
              <a:ext cx="1497446" cy="637313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>
              <a:grpSpLocks noGrp="1" noUngrp="1" noRot="1" noMove="1" noResize="1"/>
            </p:cNvGrpSpPr>
            <p:nvPr/>
          </p:nvGrpSpPr>
          <p:grpSpPr>
            <a:xfrm flipH="1">
              <a:off x="8298874" y="3754578"/>
              <a:ext cx="3893126" cy="3103424"/>
              <a:chOff x="-10970" y="3754576"/>
              <a:chExt cx="3904097" cy="3103424"/>
            </a:xfrm>
          </p:grpSpPr>
          <p:cxnSp>
            <p:nvCxnSpPr>
              <p:cNvPr id="33" name="直接连接符 32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81"/>
                <a:ext cx="3893127" cy="3103419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" y="3754580"/>
                <a:ext cx="3214256" cy="232756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9"/>
                <a:ext cx="2743200" cy="178723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8"/>
                <a:ext cx="2516909" cy="151014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2" y="3754577"/>
                <a:ext cx="1935596" cy="969821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0970" y="3754576"/>
                <a:ext cx="1497446" cy="637313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>
              <a:cxnSpLocks noGrp="1" noRot="1" noMove="1" noResize="1" noEditPoints="1" noAdjustHandles="1" noChangeArrowheads="1" noChangeShapeType="1"/>
              <a:stCxn id="6" idx="2"/>
            </p:cNvCxnSpPr>
            <p:nvPr/>
          </p:nvCxnSpPr>
          <p:spPr>
            <a:xfrm flipV="1">
              <a:off x="6096000" y="3754576"/>
              <a:ext cx="0" cy="310342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>
              <a:grpSpLocks noGrp="1" noUngrp="1" noRot="1" noMove="1" noResize="1"/>
            </p:cNvGrpSpPr>
            <p:nvPr/>
          </p:nvGrpSpPr>
          <p:grpSpPr>
            <a:xfrm>
              <a:off x="1371600" y="3754576"/>
              <a:ext cx="4266260" cy="3103424"/>
              <a:chOff x="1371600" y="3754576"/>
              <a:chExt cx="4266260" cy="3103424"/>
            </a:xfrm>
          </p:grpSpPr>
          <p:cxnSp>
            <p:nvCxnSpPr>
              <p:cNvPr id="44" name="直接连接符 4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>
              <a:grpSpLocks noGrp="1" noUngrp="1" noRot="1" noMove="1" noResize="1"/>
            </p:cNvGrpSpPr>
            <p:nvPr/>
          </p:nvGrpSpPr>
          <p:grpSpPr>
            <a:xfrm flipH="1">
              <a:off x="6533099" y="3754576"/>
              <a:ext cx="4154721" cy="3103424"/>
              <a:chOff x="1371600" y="3754576"/>
              <a:chExt cx="4266260" cy="3103424"/>
            </a:xfrm>
          </p:grpSpPr>
          <p:cxnSp>
            <p:nvCxnSpPr>
              <p:cNvPr id="64" name="直接连接符 6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-1549679" y="-562025"/>
            <a:ext cx="15291358" cy="16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9735" y="184734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9735" y="6428108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94911" y="635000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17493" r="90442" b="71363"/>
          <a:stretch>
            <a:fillRect/>
          </a:stretch>
        </p:blipFill>
        <p:spPr>
          <a:xfrm>
            <a:off x="392609" y="465903"/>
            <a:ext cx="575187" cy="7669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3879" y="1398027"/>
            <a:ext cx="117459" cy="1174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7454" y="1109344"/>
            <a:ext cx="14974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NJUPT 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 flipV="1">
            <a:off x="610079" y="4724526"/>
            <a:ext cx="1641887" cy="8854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7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586740" y="1657985"/>
            <a:ext cx="4648200" cy="3649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sz="1600" dirty="0">
                <a:solidFill>
                  <a:schemeClr val="bg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Car terminal code</a:t>
            </a:r>
          </a:p>
          <a:p>
            <a:endParaRPr lang="zh-CN" altLang="en-US" sz="900" dirty="0">
              <a:solidFill>
                <a:schemeClr val="bg1"/>
              </a:solidFill>
            </a:endParaRPr>
          </a:p>
          <a:p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sta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network.WLAN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network.STA_IF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)</a:t>
            </a:r>
          </a:p>
          <a:p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sta.active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(True)</a:t>
            </a:r>
          </a:p>
          <a:p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sta.connect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wifi_ssid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wifi_password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)</a:t>
            </a:r>
          </a:p>
          <a:p>
            <a:endParaRPr lang="en-US" altLang="zh-CN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# 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等待连接成功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while not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sta.isconnected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():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pass</a:t>
            </a:r>
          </a:p>
          <a:p>
            <a:endParaRPr lang="en-US" altLang="zh-CN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# 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打印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ESP8266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的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IP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地址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print("Connected to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WiFi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")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print("IP Address:",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sta.ifconfig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()[0])</a:t>
            </a:r>
          </a:p>
          <a:p>
            <a:endParaRPr lang="en-US" altLang="zh-CN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# 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设置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UDP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服务器</a:t>
            </a:r>
          </a:p>
          <a:p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udp_server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socket.socket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socket.AF_INET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socket.SOCK_DGRAM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)</a:t>
            </a:r>
          </a:p>
          <a:p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udp_server.bind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(('0.0.0.0',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udp_port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))</a:t>
            </a:r>
          </a:p>
          <a:p>
            <a:endParaRPr lang="en-US" altLang="zh-CN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# 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接收并解析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UDP</a:t>
            </a:r>
            <a:r>
              <a:rPr lang="zh-CN" altLang="en-US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命令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def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process_udp_command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(data):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if data ==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b'forward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':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    forward()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data ==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b'backward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':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    backward()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data ==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b'left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':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    left()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data ==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b'right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':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    right()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data ==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b'stop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':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</a:rPr>
              <a:t>        stop()</a:t>
            </a:r>
            <a:endParaRPr lang="zh-CN" altLang="en-US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5155565" y="1550035"/>
            <a:ext cx="6456805" cy="3508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sz="1600" dirty="0">
                <a:solidFill>
                  <a:schemeClr val="bg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Control code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endParaRPr lang="zh-CN" altLang="en-US" sz="900" dirty="0">
              <a:solidFill>
                <a:schemeClr val="bg1"/>
              </a:solidFill>
            </a:endParaRP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import keyboard</a:t>
            </a:r>
          </a:p>
          <a:p>
            <a:pPr algn="l">
              <a:buClrTx/>
              <a:buSzTx/>
              <a:buNone/>
            </a:pPr>
            <a:endParaRPr lang="en-US" altLang="zh-CN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while True: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if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keyboard.is_pressed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('w'):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(commands[0].encode(),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print("Send Command: Forward")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time.sleep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(0.2)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(commands[4].encode(),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keyboard.is_pressed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('s'):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(commands[1].encode(),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print("Send Command: Backward")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time.sleep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(0.2)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(commands[4].encode(),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keyboard.is_pressed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('a'):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(commands[2].encode(),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print("Send Command: Left")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time.sleep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(0.2)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(commands[4].encode(),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keyboard.is_pressed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('d'):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(commands[3].encode(),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print("Send Command: Right")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time.sleep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(0.2)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(commands[4].encode(),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elif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keyboard.is_pressed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('space'):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udp_client.sendto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(commands[4].encode(), (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esp_ip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esp_port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))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print("Send Command: Stop")</a:t>
            </a:r>
          </a:p>
          <a:p>
            <a:pPr algn="l">
              <a:buClrTx/>
              <a:buSzTx/>
              <a:buNone/>
            </a:pP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            </a:t>
            </a:r>
            <a:r>
              <a:rPr lang="en-US" altLang="zh-CN" sz="1000" dirty="0" err="1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time.sleep</a:t>
            </a:r>
            <a:r>
              <a:rPr lang="en-US" altLang="zh-CN" sz="1000" dirty="0">
                <a:solidFill>
                  <a:schemeClr val="bg1"/>
                </a:solidFill>
                <a:latin typeface="Courier New" panose="02070309020205020404" charset="0"/>
                <a:ea typeface="黑体" panose="02010609060101010101" charset="-122"/>
                <a:cs typeface="Courier New" panose="02070309020205020404" charset="0"/>
                <a:sym typeface="+mn-ea"/>
              </a:rPr>
              <a:t>(0.2)</a:t>
            </a:r>
            <a:endParaRPr lang="zh-CN" altLang="en-US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  <a:p>
            <a:pPr algn="l">
              <a:buClrTx/>
              <a:buSzTx/>
              <a:buNone/>
            </a:pPr>
            <a:endParaRPr lang="zh-CN" altLang="en-US" sz="1000" dirty="0">
              <a:solidFill>
                <a:schemeClr val="bg1"/>
              </a:solidFill>
              <a:latin typeface="Courier New" panose="02070309020205020404" charset="0"/>
              <a:ea typeface="黑体" panose="02010609060101010101" charset="-122"/>
              <a:cs typeface="Courier New" panose="02070309020205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1438" y="-120593"/>
            <a:ext cx="2912745" cy="120269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工作原理</a:t>
            </a:r>
            <a:endParaRPr lang="en-US" altLang="zh-CN" sz="36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E0CD69-E029-632D-533A-09BB339D7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9" y="1523223"/>
            <a:ext cx="8275782" cy="43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1438" y="-120593"/>
            <a:ext cx="2912745" cy="120269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成品展示</a:t>
            </a:r>
            <a:endParaRPr lang="en-US" altLang="zh-CN" sz="36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EE45F7-5876-0293-9B07-07D3F06E7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3" y="1187449"/>
            <a:ext cx="8783782" cy="49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r="4959" b="9248"/>
          <a:stretch>
            <a:fillRect/>
          </a:stretch>
        </p:blipFill>
        <p:spPr>
          <a:xfrm>
            <a:off x="-1" y="0"/>
            <a:ext cx="12192001" cy="69089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0658" y="2610976"/>
            <a:ext cx="23597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dirty="0">
                <a:solidFill>
                  <a:srgbClr val="848C8B"/>
                </a:solidFill>
                <a:latin typeface="Bender" panose="02000503020000020004" pitchFamily="50" charset="0"/>
              </a:rPr>
              <a:t>感谢观看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93161" y="2977416"/>
            <a:ext cx="235974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848C8B"/>
                </a:solidFill>
                <a:latin typeface="Bender" panose="02000503020000020004" pitchFamily="50" charset="0"/>
                <a:sym typeface="+mn-ea"/>
              </a:rPr>
              <a:t>请老师批评与指正</a:t>
            </a:r>
            <a:endParaRPr lang="en-US" altLang="zh-CN" sz="2800" i="1" dirty="0">
              <a:solidFill>
                <a:srgbClr val="848C8B"/>
              </a:solidFill>
              <a:latin typeface="Bender" panose="02000503020000020004" pitchFamily="50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7866" y="2610976"/>
            <a:ext cx="117459" cy="117459"/>
          </a:xfrm>
          <a:prstGeom prst="rect">
            <a:avLst/>
          </a:prstGeom>
          <a:solidFill>
            <a:srgbClr val="84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82943" y="3311541"/>
            <a:ext cx="117459" cy="117459"/>
          </a:xfrm>
          <a:prstGeom prst="rect">
            <a:avLst/>
          </a:prstGeom>
          <a:solidFill>
            <a:srgbClr val="84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75702" y="3849114"/>
            <a:ext cx="117459" cy="117459"/>
          </a:xfrm>
          <a:prstGeom prst="rect">
            <a:avLst/>
          </a:prstGeom>
          <a:solidFill>
            <a:srgbClr val="84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435446" y="2970570"/>
            <a:ext cx="117459" cy="117459"/>
          </a:xfrm>
          <a:prstGeom prst="rect">
            <a:avLst/>
          </a:prstGeom>
          <a:solidFill>
            <a:srgbClr val="84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3"/>
          <a:srcRect t="2019" b="2019"/>
          <a:stretch>
            <a:fillRect/>
          </a:stretch>
        </p:blipFill>
        <p:spPr bwMode="auto">
          <a:xfrm>
            <a:off x="5108376" y="4333880"/>
            <a:ext cx="1975247" cy="197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废气排放素材-废气排放图片-废气排放素材图片下载-觅知网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5000">
                <a:srgbClr val="768435">
                  <a:alpha val="80000"/>
                </a:srgbClr>
              </a:gs>
              <a:gs pos="0">
                <a:srgbClr val="B6CD35"/>
              </a:gs>
              <a:gs pos="100000">
                <a:srgbClr val="4650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4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585019" y="0"/>
            <a:ext cx="11021961" cy="6858000"/>
            <a:chOff x="353961" y="0"/>
            <a:chExt cx="11021961" cy="6858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396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45615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55835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66054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6274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86494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96713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06933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17152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27372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375922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-1" y="552450"/>
            <a:ext cx="12192001" cy="5715000"/>
            <a:chOff x="-1" y="552450"/>
            <a:chExt cx="12192001" cy="5715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55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150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" y="245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1" y="3409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36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1" y="626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531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009140" y="307975"/>
            <a:ext cx="8173720" cy="4298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1000" dirty="0">
                <a:ln w="19050">
                  <a:solidFill>
                    <a:srgbClr val="F0F02F"/>
                  </a:solidFill>
                </a:ln>
                <a:noFill/>
                <a:latin typeface="Bahnschrift SemiBold SemiConden" panose="020B0502040204020203" pitchFamily="34" charset="0"/>
              </a:rPr>
              <a:t>Remote-controlled car</a:t>
            </a:r>
          </a:p>
        </p:txBody>
      </p:sp>
      <p:sp>
        <p:nvSpPr>
          <p:cNvPr id="4" name="矩形 3"/>
          <p:cNvSpPr/>
          <p:nvPr/>
        </p:nvSpPr>
        <p:spPr>
          <a:xfrm>
            <a:off x="1891577" y="434991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57639" y="434991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91621" y="50685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387179" y="5068259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6867" y="719380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/>
          <p:nvPr/>
        </p:nvPicPr>
        <p:blipFill rotWithShape="1">
          <a:blip r:embed="rId11">
            <a:alphaModFix amt="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679" y="448539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92300" y="471170"/>
            <a:ext cx="1363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>
            <a:off x="1306867" y="2362125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02F"/>
              </a:solidFill>
            </a:endParaRPr>
          </a:p>
        </p:txBody>
      </p:sp>
      <p:pic>
        <p:nvPicPr>
          <p:cNvPr id="19" name="Picture 2"/>
          <p:cNvPicPr/>
          <p:nvPr/>
        </p:nvPicPr>
        <p:blipFill rotWithShape="1">
          <a:blip r:embed="rId11">
            <a:alphaModFix amt="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35298" y="1953651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1891665" y="1998345"/>
            <a:ext cx="1504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02</a:t>
            </a:r>
          </a:p>
        </p:txBody>
      </p:sp>
      <p:sp>
        <p:nvSpPr>
          <p:cNvPr id="26" name="矩形 25"/>
          <p:cNvSpPr/>
          <p:nvPr/>
        </p:nvSpPr>
        <p:spPr>
          <a:xfrm>
            <a:off x="1306809" y="3723007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92300" y="3439160"/>
            <a:ext cx="1365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03</a:t>
            </a:r>
          </a:p>
        </p:txBody>
      </p:sp>
      <p:pic>
        <p:nvPicPr>
          <p:cNvPr id="35" name="Picture 2"/>
          <p:cNvPicPr/>
          <p:nvPr/>
        </p:nvPicPr>
        <p:blipFill rotWithShape="1">
          <a:blip r:embed="rId11">
            <a:alphaModFix amt="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678" y="3373012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4020457" y="920357"/>
            <a:ext cx="6115050" cy="1263015"/>
            <a:chOff x="4209143" y="1235408"/>
            <a:chExt cx="6115050" cy="1263015"/>
          </a:xfrm>
        </p:grpSpPr>
        <p:sp>
          <p:nvSpPr>
            <p:cNvPr id="36" name="箭头: V 形 35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35023" y="1235408"/>
              <a:ext cx="4789170" cy="12630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课题的研究背景和意义</a:t>
              </a:r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021092" y="2352074"/>
            <a:ext cx="6277610" cy="1391285"/>
            <a:chOff x="4209143" y="1105233"/>
            <a:chExt cx="6277610" cy="1391285"/>
          </a:xfrm>
        </p:grpSpPr>
        <p:sp>
          <p:nvSpPr>
            <p:cNvPr id="43" name="箭头: V 形 42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36293" y="1105233"/>
              <a:ext cx="4950460" cy="13912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小车的模块化设计与工作原理</a:t>
              </a:r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20457" y="3911318"/>
            <a:ext cx="6114415" cy="714881"/>
            <a:chOff x="4209143" y="1235408"/>
            <a:chExt cx="6114415" cy="714881"/>
          </a:xfrm>
        </p:grpSpPr>
        <p:sp>
          <p:nvSpPr>
            <p:cNvPr id="49" name="箭头: V 形 48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49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535023" y="1235408"/>
              <a:ext cx="47885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网络通信程序设计</a:t>
              </a:r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13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306809" y="4987927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92300" y="4792980"/>
            <a:ext cx="1365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04</a:t>
            </a:r>
          </a:p>
        </p:txBody>
      </p:sp>
      <p:pic>
        <p:nvPicPr>
          <p:cNvPr id="8" name="Picture 2"/>
          <p:cNvPicPr/>
          <p:nvPr>
            <p:custDataLst>
              <p:tags r:id="rId3"/>
            </p:custDataLst>
          </p:nvPr>
        </p:nvPicPr>
        <p:blipFill rotWithShape="1">
          <a:blip r:embed="rId11">
            <a:alphaModFix amt="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35933" y="4711592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021727" y="5233388"/>
            <a:ext cx="5375910" cy="891540"/>
            <a:chOff x="4209143" y="1235408"/>
            <a:chExt cx="5375910" cy="891540"/>
          </a:xfrm>
        </p:grpSpPr>
        <p:sp>
          <p:nvSpPr>
            <p:cNvPr id="10" name="箭头: V 形 48"/>
            <p:cNvSpPr/>
            <p:nvPr>
              <p:custDataLst>
                <p:tags r:id="rId4"/>
              </p:custDataLst>
            </p:nvPr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49"/>
            <p:cNvSpPr/>
            <p:nvPr>
              <p:custDataLst>
                <p:tags r:id="rId5"/>
              </p:custDataLst>
            </p:nvPr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7"/>
              </p:custDataLst>
            </p:nvPr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8"/>
              </p:custDataLst>
            </p:nvPr>
          </p:nvSpPr>
          <p:spPr>
            <a:xfrm>
              <a:off x="5535023" y="1235408"/>
              <a:ext cx="4050030" cy="891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总结与设想</a:t>
              </a:r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40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0580" y="1739620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/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679" y="1085852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06013" y="1491410"/>
            <a:ext cx="1363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>
            <a:off x="1520580" y="3382365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02F"/>
              </a:solidFill>
            </a:endParaRPr>
          </a:p>
        </p:txBody>
      </p:sp>
      <p:pic>
        <p:nvPicPr>
          <p:cNvPr id="19" name="Picture 2"/>
          <p:cNvPicPr/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35298" y="2590964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2105378" y="3018585"/>
            <a:ext cx="1504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02</a:t>
            </a:r>
          </a:p>
        </p:txBody>
      </p:sp>
      <p:sp>
        <p:nvSpPr>
          <p:cNvPr id="26" name="矩形 25"/>
          <p:cNvSpPr/>
          <p:nvPr/>
        </p:nvSpPr>
        <p:spPr>
          <a:xfrm>
            <a:off x="1520522" y="4743247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06013" y="4459400"/>
            <a:ext cx="1365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rPr>
              <a:t>03</a:t>
            </a:r>
          </a:p>
        </p:txBody>
      </p:sp>
      <p:pic>
        <p:nvPicPr>
          <p:cNvPr id="35" name="Picture 2"/>
          <p:cNvPicPr/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678" y="4010325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4020457" y="1557670"/>
            <a:ext cx="6115050" cy="1263015"/>
            <a:chOff x="4209143" y="1235408"/>
            <a:chExt cx="6115050" cy="1263015"/>
          </a:xfrm>
        </p:grpSpPr>
        <p:sp>
          <p:nvSpPr>
            <p:cNvPr id="36" name="箭头: V 形 35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35023" y="1235408"/>
              <a:ext cx="4789170" cy="12630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xxx</a:t>
              </a:r>
            </a:p>
            <a:p>
              <a:r>
                <a:rPr lang="zh-CN" altLang="en-US" sz="28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代码的实现以及调试</a:t>
              </a:r>
            </a:p>
            <a:p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021092" y="2989387"/>
            <a:ext cx="6277610" cy="1391285"/>
            <a:chOff x="4209143" y="1105233"/>
            <a:chExt cx="6277610" cy="1391285"/>
          </a:xfrm>
        </p:grpSpPr>
        <p:sp>
          <p:nvSpPr>
            <p:cNvPr id="43" name="箭头: V 形 42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36293" y="1105233"/>
              <a:ext cx="4950460" cy="13912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xxx</a:t>
              </a:r>
            </a:p>
            <a:p>
              <a:r>
                <a:rPr lang="zh-CN" altLang="en-US" sz="28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原理图、</a:t>
              </a:r>
              <a:r>
                <a:rPr lang="en-US" altLang="zh-CN" sz="28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PCB</a:t>
              </a:r>
              <a:r>
                <a:rPr lang="zh-CN" altLang="en-US" sz="28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设计、实物组装</a:t>
              </a:r>
              <a:endParaRPr lang="zh-CN" altLang="en-US" sz="28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20457" y="4548631"/>
            <a:ext cx="6114415" cy="1508105"/>
            <a:chOff x="4209143" y="1235408"/>
            <a:chExt cx="6114415" cy="1508105"/>
          </a:xfrm>
        </p:grpSpPr>
        <p:sp>
          <p:nvSpPr>
            <p:cNvPr id="49" name="箭头: V 形 48"/>
            <p:cNvSpPr/>
            <p:nvPr/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49"/>
            <p:cNvSpPr/>
            <p:nvPr/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535023" y="1235408"/>
              <a:ext cx="478853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xxx</a:t>
              </a:r>
            </a:p>
            <a:p>
              <a:r>
                <a:rPr lang="zh-CN" altLang="en-US" sz="28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原件的采购、焊接，实物的组装</a:t>
              </a:r>
              <a:endParaRPr lang="zh-CN" altLang="en-US" sz="28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5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FE9FDBC-AFB8-2894-3F7B-EB767DDEFDD4}"/>
              </a:ext>
            </a:extLst>
          </p:cNvPr>
          <p:cNvSpPr txBox="1"/>
          <p:nvPr/>
        </p:nvSpPr>
        <p:spPr>
          <a:xfrm>
            <a:off x="1306830" y="509726"/>
            <a:ext cx="4789170" cy="1263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小组成员分工</a:t>
            </a:r>
            <a:endParaRPr lang="zh-CN" altLang="en-US" sz="2800" b="1" dirty="0">
              <a:solidFill>
                <a:srgbClr val="F0F0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rgbClr val="F0F0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42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>
            <a:grpSpLocks noGrp="1" noUngrp="1" noRot="1" noMove="1" noResize="1"/>
          </p:cNvGrpSpPr>
          <p:nvPr/>
        </p:nvGrpSpPr>
        <p:grpSpPr>
          <a:xfrm>
            <a:off x="-10970" y="3754576"/>
            <a:ext cx="12202970" cy="3103426"/>
            <a:chOff x="-10970" y="3754576"/>
            <a:chExt cx="12202970" cy="3103426"/>
          </a:xfrm>
        </p:grpSpPr>
        <p:cxnSp>
          <p:nvCxnSpPr>
            <p:cNvPr id="8" name="直接连接符 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6082145"/>
              <a:ext cx="12192000" cy="0"/>
            </a:xfrm>
            <a:prstGeom prst="line">
              <a:avLst/>
            </a:prstGeom>
            <a:ln w="19050">
              <a:solidFill>
                <a:srgbClr val="7477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541817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264726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724399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391890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3754581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81"/>
              <a:ext cx="3893127" cy="3103419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" y="3754580"/>
              <a:ext cx="3214256" cy="232756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9"/>
              <a:ext cx="2743200" cy="178723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8"/>
              <a:ext cx="2516909" cy="151014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2" y="3754577"/>
              <a:ext cx="1935596" cy="969821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0970" y="3754576"/>
              <a:ext cx="1497446" cy="637313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>
              <a:grpSpLocks noGrp="1" noUngrp="1" noRot="1" noMove="1" noResize="1"/>
            </p:cNvGrpSpPr>
            <p:nvPr/>
          </p:nvGrpSpPr>
          <p:grpSpPr>
            <a:xfrm flipH="1">
              <a:off x="8298874" y="3754578"/>
              <a:ext cx="3893126" cy="3103424"/>
              <a:chOff x="-10970" y="3754576"/>
              <a:chExt cx="3904097" cy="3103424"/>
            </a:xfrm>
          </p:grpSpPr>
          <p:cxnSp>
            <p:nvCxnSpPr>
              <p:cNvPr id="33" name="直接连接符 32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81"/>
                <a:ext cx="3893127" cy="3103419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" y="3754580"/>
                <a:ext cx="3214256" cy="232756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9"/>
                <a:ext cx="2743200" cy="178723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8"/>
                <a:ext cx="2516909" cy="151014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2" y="3754577"/>
                <a:ext cx="1935596" cy="969821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0970" y="3754576"/>
                <a:ext cx="1497446" cy="637313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>
              <a:cxnSpLocks noGrp="1" noRot="1" noMove="1" noResize="1" noEditPoints="1" noAdjustHandles="1" noChangeArrowheads="1" noChangeShapeType="1"/>
              <a:stCxn id="6" idx="2"/>
            </p:cNvCxnSpPr>
            <p:nvPr/>
          </p:nvCxnSpPr>
          <p:spPr>
            <a:xfrm flipV="1">
              <a:off x="6096000" y="3754576"/>
              <a:ext cx="0" cy="310342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>
              <a:grpSpLocks noGrp="1" noUngrp="1" noRot="1" noMove="1" noResize="1"/>
            </p:cNvGrpSpPr>
            <p:nvPr/>
          </p:nvGrpSpPr>
          <p:grpSpPr>
            <a:xfrm>
              <a:off x="1371600" y="3754576"/>
              <a:ext cx="4266260" cy="3103424"/>
              <a:chOff x="1371600" y="3754576"/>
              <a:chExt cx="4266260" cy="3103424"/>
            </a:xfrm>
          </p:grpSpPr>
          <p:cxnSp>
            <p:nvCxnSpPr>
              <p:cNvPr id="44" name="直接连接符 4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>
              <a:grpSpLocks noGrp="1" noUngrp="1" noRot="1" noMove="1" noResize="1"/>
            </p:cNvGrpSpPr>
            <p:nvPr/>
          </p:nvGrpSpPr>
          <p:grpSpPr>
            <a:xfrm flipH="1">
              <a:off x="6533099" y="3754576"/>
              <a:ext cx="4154721" cy="3103424"/>
              <a:chOff x="1371600" y="3754576"/>
              <a:chExt cx="4266260" cy="3103424"/>
            </a:xfrm>
          </p:grpSpPr>
          <p:cxnSp>
            <p:nvCxnSpPr>
              <p:cNvPr id="64" name="直接连接符 6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-1549679" y="-562025"/>
            <a:ext cx="15291358" cy="16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37270" y="229311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45381" y="2293109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37270" y="570230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45381" y="570230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73110" y="1527810"/>
            <a:ext cx="38080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课题的研究背景和意义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237208" y="3202480"/>
            <a:ext cx="5290651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在当今科技飞速发展的时代，智能化技术的应用日益广泛，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其中遥控小车作为一种具有实际应用前景的创新项目备受关注。该课题的研究背景源于对无人驾驶技术、物联网和  远程控制的不断需求。通过深入研究和实践，我们可以更好地理解这一领域的现状、挑战和未来发展方向。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此外，遥控小车项目的意义在于推动智能交通、远程操控和自动化技术的发展。通过探索小车的远程控制和模块化设计，我们能够为未来智能交通系统和机器人技术的进步奠定基础，为社会创造更加便捷、高效和安全的交通环境。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17493" r="90442" b="71363"/>
          <a:stretch>
            <a:fillRect/>
          </a:stretch>
        </p:blipFill>
        <p:spPr>
          <a:xfrm>
            <a:off x="392609" y="465903"/>
            <a:ext cx="575187" cy="7669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3879" y="1398027"/>
            <a:ext cx="117459" cy="1174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7454" y="1109344"/>
            <a:ext cx="14974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NJUPT 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pic>
        <p:nvPicPr>
          <p:cNvPr id="22" name="图片 21" descr="G:/桌面/莱茵生命ppt模板2.0/rc-car-2273204_1280.jpgrc-car-2273204_1280"/>
          <p:cNvPicPr>
            <a:picLocks noChangeAspect="1"/>
          </p:cNvPicPr>
          <p:nvPr/>
        </p:nvPicPr>
        <p:blipFill>
          <a:blip r:embed="rId5"/>
          <a:srcRect t="5684" b="5684"/>
          <a:stretch>
            <a:fillRect/>
          </a:stretch>
        </p:blipFill>
        <p:spPr>
          <a:xfrm>
            <a:off x="0" y="2216785"/>
            <a:ext cx="6663055" cy="4219575"/>
          </a:xfrm>
          <a:prstGeom prst="rect">
            <a:avLst/>
          </a:prstGeom>
          <a:effectLst>
            <a:softEdge rad="317500"/>
          </a:effectLst>
          <a:scene3d>
            <a:camera prst="perspectiveRight"/>
            <a:lightRig rig="threePt" dir="t"/>
          </a:scene3d>
        </p:spPr>
      </p:pic>
      <p:sp>
        <p:nvSpPr>
          <p:cNvPr id="25" name="矩形 24"/>
          <p:cNvSpPr/>
          <p:nvPr/>
        </p:nvSpPr>
        <p:spPr>
          <a:xfrm>
            <a:off x="4192580" y="3202621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4249164" y="3362885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4313642" y="465455"/>
            <a:ext cx="3209186" cy="3029976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101911" y="4560498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flipH="1">
            <a:off x="2232155" y="4647737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H="1" flipV="1">
            <a:off x="610079" y="4724526"/>
            <a:ext cx="1641887" cy="8854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052822" y="4560632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flipH="1">
            <a:off x="4191956" y="4724706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4345815" y="4857887"/>
            <a:ext cx="3300985" cy="165608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6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30" grpId="0" bldLvl="0" animBg="1"/>
      <p:bldP spid="31" grpId="0" bldLvl="0" animBg="1"/>
      <p:bldP spid="50" grpId="0" bldLvl="0" animBg="1"/>
      <p:bldP spid="5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 descr="F:\设计相关\莱茵PPT\20210803125144!Avg_avg_ac15_6.png20210803125144!Avg_avg_ac15_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>
            <a:alphaModFix amt="20000"/>
          </a:blip>
          <a:srcRect t="-6983" b="4347"/>
          <a:stretch>
            <a:fillRect/>
          </a:stretch>
        </p:blipFill>
        <p:spPr>
          <a:xfrm>
            <a:off x="126365" y="-478155"/>
            <a:ext cx="12372340" cy="733615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4" name="矩形 53"/>
          <p:cNvSpPr/>
          <p:nvPr>
            <p:custDataLst>
              <p:tags r:id="rId2"/>
            </p:custDataLst>
          </p:nvPr>
        </p:nvSpPr>
        <p:spPr>
          <a:xfrm>
            <a:off x="777875" y="250825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42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图片 54" descr="道具_带框_至纯源石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>
            <a:grayscl/>
            <a:lum bright="-66000" contrast="12000"/>
          </a:blip>
          <a:stretch>
            <a:fillRect/>
          </a:stretch>
        </p:blipFill>
        <p:spPr>
          <a:xfrm>
            <a:off x="1230630" y="25812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文本框 55"/>
          <p:cNvSpPr txBox="1"/>
          <p:nvPr>
            <p:custDataLst>
              <p:tags r:id="rId4"/>
            </p:custDataLst>
          </p:nvPr>
        </p:nvSpPr>
        <p:spPr>
          <a:xfrm>
            <a:off x="1064895" y="2819400"/>
            <a:ext cx="2038350" cy="95567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ea typeface="+mj-ea"/>
                <a:cs typeface="Novecento wide Bold" panose="00000805000000000000" charset="0"/>
              </a:rPr>
              <a:t>Feasibility</a:t>
            </a:r>
          </a:p>
          <a:p>
            <a:pPr algn="ctr"/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ea typeface="+mj-ea"/>
                <a:cs typeface="Novecento wide Bold" panose="00000805000000000000" charset="0"/>
              </a:rPr>
              <a:t>Analysis</a:t>
            </a:r>
          </a:p>
        </p:txBody>
      </p:sp>
      <p:sp>
        <p:nvSpPr>
          <p:cNvPr id="57" name="文本框 56"/>
          <p:cNvSpPr txBox="1"/>
          <p:nvPr>
            <p:custDataLst>
              <p:tags r:id="rId5"/>
            </p:custDataLst>
          </p:nvPr>
        </p:nvSpPr>
        <p:spPr>
          <a:xfrm>
            <a:off x="1020445" y="387159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59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60" name="矩形 59"/>
          <p:cNvSpPr/>
          <p:nvPr>
            <p:custDataLst>
              <p:tags r:id="rId7"/>
            </p:custDataLst>
          </p:nvPr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>
            <p:custDataLst>
              <p:tags r:id="rId8"/>
            </p:custDataLst>
          </p:nvPr>
        </p:nvSpPr>
        <p:spPr>
          <a:xfrm>
            <a:off x="1064895" y="23533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9"/>
            </p:custDataLst>
          </p:nvPr>
        </p:nvSpPr>
        <p:spPr>
          <a:xfrm>
            <a:off x="1398905" y="228854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63" name="椭圆 62"/>
          <p:cNvSpPr/>
          <p:nvPr>
            <p:custDataLst>
              <p:tags r:id="rId10"/>
            </p:custDataLst>
          </p:nvPr>
        </p:nvSpPr>
        <p:spPr>
          <a:xfrm>
            <a:off x="1090930" y="23990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76" name="www.pptcool.com4"/>
          <p:cNvSpPr/>
          <p:nvPr>
            <p:custDataLst>
              <p:tags r:id="rId12"/>
            </p:custDataLst>
          </p:nvPr>
        </p:nvSpPr>
        <p:spPr>
          <a:xfrm>
            <a:off x="4806592" y="4122909"/>
            <a:ext cx="5783632" cy="981584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www.pptcool.com19"/>
          <p:cNvSpPr/>
          <p:nvPr>
            <p:custDataLst>
              <p:tags r:id="rId13"/>
            </p:custDataLst>
          </p:nvPr>
        </p:nvSpPr>
        <p:spPr>
          <a:xfrm>
            <a:off x="4689422" y="4161722"/>
            <a:ext cx="6258709" cy="110239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Freeform 10"/>
          <p:cNvSpPr/>
          <p:nvPr>
            <p:custDataLst>
              <p:tags r:id="rId14"/>
            </p:custDataLst>
          </p:nvPr>
        </p:nvSpPr>
        <p:spPr>
          <a:xfrm>
            <a:off x="4345959" y="3423260"/>
            <a:ext cx="2843467" cy="561001"/>
          </a:xfrm>
          <a:custGeom>
            <a:avLst/>
            <a:gdLst/>
            <a:ahLst/>
            <a:cxnLst/>
            <a:rect l="0" t="0" r="0" b="0"/>
            <a:pathLst>
              <a:path w="3943351" h="778002">
                <a:moveTo>
                  <a:pt x="0" y="0"/>
                </a:moveTo>
                <a:lnTo>
                  <a:pt x="0" y="688001"/>
                </a:lnTo>
                <a:cubicBezTo>
                  <a:pt x="0" y="737681"/>
                  <a:pt x="40320" y="778001"/>
                  <a:pt x="90000" y="778001"/>
                </a:cubicBezTo>
                <a:lnTo>
                  <a:pt x="3943350" y="778001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9" name="Freeform 11"/>
          <p:cNvSpPr/>
          <p:nvPr>
            <p:custDataLst>
              <p:tags r:id="rId15"/>
            </p:custDataLst>
          </p:nvPr>
        </p:nvSpPr>
        <p:spPr>
          <a:xfrm>
            <a:off x="8233918" y="3423096"/>
            <a:ext cx="2843467" cy="561001"/>
          </a:xfrm>
          <a:custGeom>
            <a:avLst/>
            <a:gdLst/>
            <a:ahLst/>
            <a:cxnLst/>
            <a:rect l="0" t="0" r="0" b="0"/>
            <a:pathLst>
              <a:path w="3943351" h="778002">
                <a:moveTo>
                  <a:pt x="3943350" y="0"/>
                </a:moveTo>
                <a:lnTo>
                  <a:pt x="3943350" y="688001"/>
                </a:lnTo>
                <a:cubicBezTo>
                  <a:pt x="3943350" y="737681"/>
                  <a:pt x="3903030" y="778001"/>
                  <a:pt x="3853350" y="778001"/>
                </a:cubicBezTo>
                <a:lnTo>
                  <a:pt x="0" y="778001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Freeform 14"/>
          <p:cNvSpPr/>
          <p:nvPr>
            <p:custDataLst>
              <p:tags r:id="rId16"/>
            </p:custDataLst>
          </p:nvPr>
        </p:nvSpPr>
        <p:spPr>
          <a:xfrm>
            <a:off x="5691226" y="3415476"/>
            <a:ext cx="1549265" cy="468058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1" name="Freeform 15"/>
          <p:cNvSpPr/>
          <p:nvPr>
            <p:custDataLst>
              <p:tags r:id="rId17"/>
            </p:custDataLst>
          </p:nvPr>
        </p:nvSpPr>
        <p:spPr>
          <a:xfrm>
            <a:off x="7036950" y="3415476"/>
            <a:ext cx="292318" cy="379873"/>
          </a:xfrm>
          <a:custGeom>
            <a:avLst/>
            <a:gdLst/>
            <a:ahLst/>
            <a:cxnLst/>
            <a:rect l="0" t="0" r="0" b="0"/>
            <a:pathLst>
              <a:path w="1043429" h="526812">
                <a:moveTo>
                  <a:pt x="0" y="0"/>
                </a:moveTo>
                <a:lnTo>
                  <a:pt x="0" y="436811"/>
                </a:lnTo>
                <a:cubicBezTo>
                  <a:pt x="0" y="486491"/>
                  <a:pt x="40320" y="526811"/>
                  <a:pt x="90000" y="526811"/>
                </a:cubicBezTo>
                <a:lnTo>
                  <a:pt x="1043428" y="526811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2" name="Freeform 37"/>
          <p:cNvSpPr/>
          <p:nvPr>
            <p:custDataLst>
              <p:tags r:id="rId18"/>
            </p:custDataLst>
          </p:nvPr>
        </p:nvSpPr>
        <p:spPr>
          <a:xfrm>
            <a:off x="8068107" y="3415476"/>
            <a:ext cx="292318" cy="379873"/>
          </a:xfrm>
          <a:custGeom>
            <a:avLst/>
            <a:gdLst/>
            <a:ahLst/>
            <a:cxnLst/>
            <a:rect l="0" t="0" r="0" b="0"/>
            <a:pathLst>
              <a:path w="1043429" h="526812">
                <a:moveTo>
                  <a:pt x="1043428" y="0"/>
                </a:moveTo>
                <a:lnTo>
                  <a:pt x="1043428" y="436811"/>
                </a:lnTo>
                <a:cubicBezTo>
                  <a:pt x="1043428" y="486491"/>
                  <a:pt x="1003108" y="526811"/>
                  <a:pt x="953428" y="526811"/>
                </a:cubicBezTo>
                <a:lnTo>
                  <a:pt x="0" y="526811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3" name="Freeform 39"/>
          <p:cNvSpPr/>
          <p:nvPr>
            <p:custDataLst>
              <p:tags r:id="rId19"/>
            </p:custDataLst>
          </p:nvPr>
        </p:nvSpPr>
        <p:spPr>
          <a:xfrm>
            <a:off x="8156937" y="3415476"/>
            <a:ext cx="1549265" cy="468058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4" name="正文"/>
          <p:cNvSpPr txBox="1"/>
          <p:nvPr>
            <p:custDataLst>
              <p:tags r:id="rId20"/>
            </p:custDataLst>
          </p:nvPr>
        </p:nvSpPr>
        <p:spPr>
          <a:xfrm>
            <a:off x="3983355" y="2508250"/>
            <a:ext cx="994410" cy="757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团队成熟度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技能熟练度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解决问题能力</a:t>
            </a:r>
          </a:p>
        </p:txBody>
      </p:sp>
      <p:sp>
        <p:nvSpPr>
          <p:cNvPr id="85" name="标题"/>
          <p:cNvSpPr txBox="1"/>
          <p:nvPr>
            <p:custDataLst>
              <p:tags r:id="rId21"/>
            </p:custDataLst>
          </p:nvPr>
        </p:nvSpPr>
        <p:spPr>
          <a:xfrm>
            <a:off x="3907155" y="2195195"/>
            <a:ext cx="1146810" cy="2654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buClrTx/>
              <a:buSzTx/>
              <a:buFontTx/>
            </a:pPr>
            <a:r>
              <a:rPr lang="zh-CN" altLang="en-US" sz="13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 Bold" panose="00000800000000000000" charset="-122"/>
                <a:ea typeface="MiSans Bold" panose="00000800000000000000" charset="-122"/>
              </a:rPr>
              <a:t>技术可行性</a:t>
            </a:r>
          </a:p>
        </p:txBody>
      </p:sp>
      <p:sp>
        <p:nvSpPr>
          <p:cNvPr id="86" name="标题"/>
          <p:cNvSpPr txBox="1"/>
          <p:nvPr>
            <p:custDataLst>
              <p:tags r:id="rId22"/>
            </p:custDataLst>
          </p:nvPr>
        </p:nvSpPr>
        <p:spPr>
          <a:xfrm>
            <a:off x="6282823" y="4418532"/>
            <a:ext cx="3034946" cy="26557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7500" lnSpcReduction="10000"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可行性分析</a:t>
            </a:r>
          </a:p>
        </p:txBody>
      </p:sp>
      <p:sp>
        <p:nvSpPr>
          <p:cNvPr id="87" name="正文"/>
          <p:cNvSpPr txBox="1"/>
          <p:nvPr>
            <p:custDataLst>
              <p:tags r:id="rId23"/>
            </p:custDataLst>
          </p:nvPr>
        </p:nvSpPr>
        <p:spPr>
          <a:xfrm>
            <a:off x="5243872" y="2522376"/>
            <a:ext cx="899286" cy="7573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成本结算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收益预支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评估可行度</a:t>
            </a:r>
          </a:p>
        </p:txBody>
      </p:sp>
      <p:sp>
        <p:nvSpPr>
          <p:cNvPr id="88" name="标题"/>
          <p:cNvSpPr txBox="1"/>
          <p:nvPr>
            <p:custDataLst>
              <p:tags r:id="rId24"/>
            </p:custDataLst>
          </p:nvPr>
        </p:nvSpPr>
        <p:spPr>
          <a:xfrm>
            <a:off x="5243830" y="2183765"/>
            <a:ext cx="1038225" cy="2654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buClrTx/>
              <a:buSzTx/>
              <a:buFontTx/>
            </a:pPr>
            <a:r>
              <a:rPr lang="zh-CN" altLang="en-US" sz="13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 Bold" panose="00000800000000000000" charset="-122"/>
                <a:ea typeface="MiSans Bold" panose="00000800000000000000" charset="-122"/>
                <a:sym typeface="+mn-ea"/>
              </a:rPr>
              <a:t>经济可行性</a:t>
            </a:r>
          </a:p>
        </p:txBody>
      </p:sp>
      <p:sp>
        <p:nvSpPr>
          <p:cNvPr id="89" name="正文"/>
          <p:cNvSpPr txBox="1"/>
          <p:nvPr>
            <p:custDataLst>
              <p:tags r:id="rId25"/>
            </p:custDataLst>
          </p:nvPr>
        </p:nvSpPr>
        <p:spPr>
          <a:xfrm>
            <a:off x="6504305" y="2522220"/>
            <a:ext cx="1051560" cy="757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知识产权合法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项目符合规范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法律法规可行</a:t>
            </a:r>
          </a:p>
        </p:txBody>
      </p:sp>
      <p:sp>
        <p:nvSpPr>
          <p:cNvPr id="92" name="标题"/>
          <p:cNvSpPr txBox="1"/>
          <p:nvPr>
            <p:custDataLst>
              <p:tags r:id="rId26"/>
            </p:custDataLst>
          </p:nvPr>
        </p:nvSpPr>
        <p:spPr>
          <a:xfrm>
            <a:off x="6523355" y="2183765"/>
            <a:ext cx="1032510" cy="26543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  <a:scene3d>
              <a:camera prst="orthographicFront"/>
              <a:lightRig rig="threePt" dir="t"/>
            </a:scene3d>
          </a:bodyPr>
          <a:lstStyle/>
          <a:p>
            <a:pPr algn="ctr">
              <a:buClrTx/>
              <a:buSzTx/>
              <a:buFontTx/>
            </a:pPr>
            <a:r>
              <a:rPr lang="zh-CN" altLang="en-US" sz="13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 Bold" panose="00000800000000000000" charset="-122"/>
                <a:ea typeface="MiSans Bold" panose="00000800000000000000" charset="-122"/>
              </a:rPr>
              <a:t>法律与合规</a:t>
            </a:r>
          </a:p>
        </p:txBody>
      </p:sp>
      <p:sp>
        <p:nvSpPr>
          <p:cNvPr id="118" name="正文"/>
          <p:cNvSpPr txBox="1"/>
          <p:nvPr>
            <p:custDataLst>
              <p:tags r:id="rId27"/>
            </p:custDataLst>
          </p:nvPr>
        </p:nvSpPr>
        <p:spPr>
          <a:xfrm>
            <a:off x="7917005" y="2522376"/>
            <a:ext cx="899286" cy="7573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能力掌握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项目管理</a:t>
            </a:r>
          </a:p>
        </p:txBody>
      </p:sp>
      <p:sp>
        <p:nvSpPr>
          <p:cNvPr id="119" name="标题"/>
          <p:cNvSpPr txBox="1"/>
          <p:nvPr>
            <p:custDataLst>
              <p:tags r:id="rId28"/>
            </p:custDataLst>
          </p:nvPr>
        </p:nvSpPr>
        <p:spPr>
          <a:xfrm>
            <a:off x="7821930" y="2183765"/>
            <a:ext cx="1089660" cy="26543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3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 Bold" panose="00000800000000000000" charset="-122"/>
                <a:ea typeface="MiSans Bold" panose="00000800000000000000" charset="-122"/>
              </a:rPr>
              <a:t>操作可行性</a:t>
            </a:r>
          </a:p>
        </p:txBody>
      </p:sp>
      <p:sp>
        <p:nvSpPr>
          <p:cNvPr id="120" name="正文"/>
          <p:cNvSpPr txBox="1"/>
          <p:nvPr>
            <p:custDataLst>
              <p:tags r:id="rId29"/>
            </p:custDataLst>
          </p:nvPr>
        </p:nvSpPr>
        <p:spPr>
          <a:xfrm>
            <a:off x="9253572" y="2508406"/>
            <a:ext cx="899286" cy="7573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竞争优势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产品定位</a:t>
            </a:r>
          </a:p>
        </p:txBody>
      </p:sp>
      <p:sp>
        <p:nvSpPr>
          <p:cNvPr id="121" name="标题"/>
          <p:cNvSpPr txBox="1"/>
          <p:nvPr>
            <p:custDataLst>
              <p:tags r:id="rId30"/>
            </p:custDataLst>
          </p:nvPr>
        </p:nvSpPr>
        <p:spPr>
          <a:xfrm>
            <a:off x="9176385" y="2183765"/>
            <a:ext cx="1065530" cy="26543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7500" lnSpcReduction="2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市场可行性</a:t>
            </a:r>
          </a:p>
        </p:txBody>
      </p:sp>
      <p:sp>
        <p:nvSpPr>
          <p:cNvPr id="122" name="正文"/>
          <p:cNvSpPr txBox="1"/>
          <p:nvPr>
            <p:custDataLst>
              <p:tags r:id="rId31"/>
            </p:custDataLst>
          </p:nvPr>
        </p:nvSpPr>
        <p:spPr>
          <a:xfrm>
            <a:off x="10634412" y="2522376"/>
            <a:ext cx="899286" cy="7573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项目安排</a:t>
            </a:r>
          </a:p>
          <a:p>
            <a:pPr indent="0" algn="ct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+mn-ea"/>
                <a:sym typeface="+mn-ea"/>
              </a:rPr>
              <a:t>时间规划</a:t>
            </a:r>
          </a:p>
        </p:txBody>
      </p:sp>
      <p:sp>
        <p:nvSpPr>
          <p:cNvPr id="123" name="标题"/>
          <p:cNvSpPr txBox="1"/>
          <p:nvPr>
            <p:custDataLst>
              <p:tags r:id="rId32"/>
            </p:custDataLst>
          </p:nvPr>
        </p:nvSpPr>
        <p:spPr>
          <a:xfrm>
            <a:off x="10609580" y="2183765"/>
            <a:ext cx="1016000" cy="26543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/>
            <a:r>
              <a:rPr lang="zh-CN" altLang="en-US" sz="1200" b="1" spc="3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时间可行性</a:t>
            </a:r>
          </a:p>
        </p:txBody>
      </p:sp>
      <p:sp>
        <p:nvSpPr>
          <p:cNvPr id="124" name="椭圆 123"/>
          <p:cNvSpPr/>
          <p:nvPr>
            <p:custDataLst>
              <p:tags r:id="rId33"/>
            </p:custDataLst>
          </p:nvPr>
        </p:nvSpPr>
        <p:spPr>
          <a:xfrm>
            <a:off x="4306581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>
            <p:custDataLst>
              <p:tags r:id="rId34"/>
            </p:custDataLst>
          </p:nvPr>
        </p:nvSpPr>
        <p:spPr>
          <a:xfrm>
            <a:off x="5656884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>
            <p:custDataLst>
              <p:tags r:id="rId35"/>
            </p:custDataLst>
          </p:nvPr>
        </p:nvSpPr>
        <p:spPr>
          <a:xfrm>
            <a:off x="7001235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>
            <p:custDataLst>
              <p:tags r:id="rId36"/>
            </p:custDataLst>
          </p:nvPr>
        </p:nvSpPr>
        <p:spPr>
          <a:xfrm>
            <a:off x="8320402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>
            <p:custDataLst>
              <p:tags r:id="rId37"/>
            </p:custDataLst>
          </p:nvPr>
        </p:nvSpPr>
        <p:spPr>
          <a:xfrm>
            <a:off x="9670705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>
            <p:custDataLst>
              <p:tags r:id="rId38"/>
            </p:custDataLst>
          </p:nvPr>
        </p:nvSpPr>
        <p:spPr>
          <a:xfrm>
            <a:off x="11037579" y="3401282"/>
            <a:ext cx="77143" cy="771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77764" y="250824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4687" y="450812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54643" y="250806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7894" y="451148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0" y="62674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0" y="18859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3467099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91490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4381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16">
            <a:duotone>
              <a:prstClr val="black"/>
              <a:srgbClr val="F0F02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 rot="5400000">
            <a:off x="7516236" y="2951440"/>
            <a:ext cx="8967908" cy="9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095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891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676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54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194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530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149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9088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675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010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62647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0393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28700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2305051"/>
            <a:ext cx="161924" cy="2209793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82600" y="2431415"/>
            <a:ext cx="43580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小车的模块化设计与工作原理</a:t>
            </a:r>
          </a:p>
        </p:txBody>
      </p:sp>
      <p:sp>
        <p:nvSpPr>
          <p:cNvPr id="34" name="矩形 33"/>
          <p:cNvSpPr/>
          <p:nvPr/>
        </p:nvSpPr>
        <p:spPr>
          <a:xfrm>
            <a:off x="506619" y="2398387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672656" y="239871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14979" y="387646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673021" y="387646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7405" r="90562" b="81315"/>
          <a:stretch>
            <a:fillRect/>
          </a:stretch>
        </p:blipFill>
        <p:spPr>
          <a:xfrm>
            <a:off x="410203" y="320426"/>
            <a:ext cx="584655" cy="80032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38819" y="1310327"/>
            <a:ext cx="117459" cy="117459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E71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2394" y="1021644"/>
            <a:ext cx="1497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titlE 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62388" y="1452698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flipH="1">
            <a:off x="6512952" y="1605342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1776095" y="1679925"/>
            <a:ext cx="4848907" cy="2916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696790" y="1470562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flipH="1">
            <a:off x="8866404" y="1494936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8942281" y="146"/>
            <a:ext cx="1619092" cy="1627365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693037" y="-375858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985627" y="5376071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H="1">
            <a:off x="8150161" y="5516650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8218631" y="5650297"/>
            <a:ext cx="18202" cy="197224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C:/Users/王梓源/Desktop/2023.10.1后作业/电装实习/电装实习答辩ppt/6764E800D2A649B027F83EB8B32FA473.png6764E800D2A649B027F83EB8B32FA473"/>
          <p:cNvPicPr>
            <a:picLocks noChangeAspect="1" noChangeArrowheads="1"/>
          </p:cNvPicPr>
          <p:nvPr/>
        </p:nvPicPr>
        <p:blipFill>
          <a:blip r:embed="rId19"/>
          <a:srcRect t="2016" b="2016"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/>
          <p:cNvSpPr/>
          <p:nvPr>
            <p:custDataLst>
              <p:tags r:id="rId1"/>
            </p:custDataLst>
          </p:nvPr>
        </p:nvSpPr>
        <p:spPr>
          <a:xfrm>
            <a:off x="7152640" y="1021715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7426960" y="1021080"/>
            <a:ext cx="1409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底盘模块</a:t>
            </a:r>
          </a:p>
        </p:txBody>
      </p:sp>
      <p:sp>
        <p:nvSpPr>
          <p:cNvPr id="59" name="矩形 58"/>
          <p:cNvSpPr/>
          <p:nvPr>
            <p:custDataLst>
              <p:tags r:id="rId3"/>
            </p:custDataLst>
          </p:nvPr>
        </p:nvSpPr>
        <p:spPr>
          <a:xfrm>
            <a:off x="7153275" y="1751330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>
            <p:custDataLst>
              <p:tags r:id="rId4"/>
            </p:custDataLst>
          </p:nvPr>
        </p:nvSpPr>
        <p:spPr>
          <a:xfrm>
            <a:off x="7244715" y="1751330"/>
            <a:ext cx="17760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传感器模块</a:t>
            </a:r>
          </a:p>
        </p:txBody>
      </p:sp>
      <p:sp>
        <p:nvSpPr>
          <p:cNvPr id="61" name="矩形 60"/>
          <p:cNvSpPr/>
          <p:nvPr>
            <p:custDataLst>
              <p:tags r:id="rId5"/>
            </p:custDataLst>
          </p:nvPr>
        </p:nvSpPr>
        <p:spPr>
          <a:xfrm>
            <a:off x="7153275" y="2413635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6"/>
            </p:custDataLst>
          </p:nvPr>
        </p:nvSpPr>
        <p:spPr>
          <a:xfrm>
            <a:off x="7150735" y="2413000"/>
            <a:ext cx="21037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控制系统</a:t>
            </a:r>
            <a:r>
              <a: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模块</a:t>
            </a:r>
          </a:p>
        </p:txBody>
      </p:sp>
      <p:sp>
        <p:nvSpPr>
          <p:cNvPr id="63" name="矩形 62"/>
          <p:cNvSpPr/>
          <p:nvPr>
            <p:custDataLst>
              <p:tags r:id="rId7"/>
            </p:custDataLst>
          </p:nvPr>
        </p:nvSpPr>
        <p:spPr>
          <a:xfrm>
            <a:off x="7152640" y="3074670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8"/>
            </p:custDataLst>
          </p:nvPr>
        </p:nvSpPr>
        <p:spPr>
          <a:xfrm>
            <a:off x="7426960" y="3074035"/>
            <a:ext cx="1409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通信</a:t>
            </a:r>
            <a:r>
              <a: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模块</a:t>
            </a:r>
          </a:p>
        </p:txBody>
      </p:sp>
      <p:sp>
        <p:nvSpPr>
          <p:cNvPr id="65" name="矩形 64"/>
          <p:cNvSpPr/>
          <p:nvPr>
            <p:custDataLst>
              <p:tags r:id="rId9"/>
            </p:custDataLst>
          </p:nvPr>
        </p:nvSpPr>
        <p:spPr>
          <a:xfrm>
            <a:off x="7152005" y="3735705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10"/>
            </p:custDataLst>
          </p:nvPr>
        </p:nvSpPr>
        <p:spPr>
          <a:xfrm>
            <a:off x="7150735" y="3735070"/>
            <a:ext cx="2094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电源管理</a:t>
            </a:r>
            <a:r>
              <a: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模块</a:t>
            </a:r>
          </a:p>
        </p:txBody>
      </p:sp>
      <p:sp>
        <p:nvSpPr>
          <p:cNvPr id="67" name="矩形 66"/>
          <p:cNvSpPr/>
          <p:nvPr>
            <p:custDataLst>
              <p:tags r:id="rId11"/>
            </p:custDataLst>
          </p:nvPr>
        </p:nvSpPr>
        <p:spPr>
          <a:xfrm>
            <a:off x="7151370" y="4396740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>
          <a:xfrm>
            <a:off x="7263130" y="4396740"/>
            <a:ext cx="1757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接口与通信</a:t>
            </a:r>
          </a:p>
        </p:txBody>
      </p:sp>
      <p:sp>
        <p:nvSpPr>
          <p:cNvPr id="69" name="矩形 68"/>
          <p:cNvSpPr/>
          <p:nvPr>
            <p:custDataLst>
              <p:tags r:id="rId13"/>
            </p:custDataLst>
          </p:nvPr>
        </p:nvSpPr>
        <p:spPr>
          <a:xfrm>
            <a:off x="7150735" y="5057775"/>
            <a:ext cx="1958975" cy="4591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14"/>
            </p:custDataLst>
          </p:nvPr>
        </p:nvSpPr>
        <p:spPr>
          <a:xfrm>
            <a:off x="7425055" y="5057140"/>
            <a:ext cx="1409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输出</a:t>
            </a:r>
            <a:r>
              <a: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模块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50" grpId="0" bldLvl="0" animBg="1"/>
      <p:bldP spid="51" grpId="0" bldLvl="0" animBg="1"/>
      <p:bldP spid="56" grpId="0" bldLvl="0" animBg="1"/>
      <p:bldP spid="5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矩形: 圆角 1023"/>
          <p:cNvSpPr/>
          <p:nvPr>
            <p:custDataLst>
              <p:tags r:id="rId1"/>
            </p:custDataLst>
          </p:nvPr>
        </p:nvSpPr>
        <p:spPr>
          <a:xfrm>
            <a:off x="9008080" y="3445182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: 圆角 1023"/>
          <p:cNvSpPr/>
          <p:nvPr>
            <p:custDataLst>
              <p:tags r:id="rId2"/>
            </p:custDataLst>
          </p:nvPr>
        </p:nvSpPr>
        <p:spPr>
          <a:xfrm rot="20153505">
            <a:off x="6109940" y="3197532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: 圆角 1023"/>
          <p:cNvSpPr/>
          <p:nvPr>
            <p:custDataLst>
              <p:tags r:id="rId3"/>
            </p:custDataLst>
          </p:nvPr>
        </p:nvSpPr>
        <p:spPr>
          <a:xfrm rot="1673505">
            <a:off x="2748885" y="3478837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: 圆角 1023"/>
          <p:cNvSpPr/>
          <p:nvPr>
            <p:custDataLst>
              <p:tags r:id="rId4"/>
            </p:custDataLst>
          </p:nvPr>
        </p:nvSpPr>
        <p:spPr>
          <a:xfrm rot="833505">
            <a:off x="7588855" y="884862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: 圆角 1023"/>
          <p:cNvSpPr/>
          <p:nvPr>
            <p:custDataLst>
              <p:tags r:id="rId5"/>
            </p:custDataLst>
          </p:nvPr>
        </p:nvSpPr>
        <p:spPr>
          <a:xfrm rot="533505">
            <a:off x="4288125" y="937567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-8930639" y="265467"/>
            <a:ext cx="21122640" cy="265475"/>
            <a:chOff x="-8930639" y="265467"/>
            <a:chExt cx="21122640" cy="265475"/>
          </a:xfrm>
        </p:grpSpPr>
        <p:sp>
          <p:nvSpPr>
            <p:cNvPr id="3" name="矩形 2"/>
            <p:cNvSpPr/>
            <p:nvPr/>
          </p:nvSpPr>
          <p:spPr>
            <a:xfrm>
              <a:off x="-8930639" y="265471"/>
              <a:ext cx="21122640" cy="265463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11798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8"/>
            <p:cNvSpPr/>
            <p:nvPr/>
          </p:nvSpPr>
          <p:spPr>
            <a:xfrm>
              <a:off x="64892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1179869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1710810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V 形 11"/>
            <p:cNvSpPr/>
            <p:nvPr/>
          </p:nvSpPr>
          <p:spPr>
            <a:xfrm>
              <a:off x="224175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V 形 12"/>
            <p:cNvSpPr/>
            <p:nvPr/>
          </p:nvSpPr>
          <p:spPr>
            <a:xfrm>
              <a:off x="277269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/>
            <p:cNvSpPr/>
            <p:nvPr/>
          </p:nvSpPr>
          <p:spPr>
            <a:xfrm>
              <a:off x="3303633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383457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4365515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箭头: V 形 16"/>
            <p:cNvSpPr/>
            <p:nvPr/>
          </p:nvSpPr>
          <p:spPr>
            <a:xfrm>
              <a:off x="4896456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542739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595833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6489279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702022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755116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808210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59340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24341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965528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箭头: V 形 42"/>
            <p:cNvSpPr/>
            <p:nvPr/>
          </p:nvSpPr>
          <p:spPr>
            <a:xfrm>
              <a:off x="1018622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1071716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箭头: V 形 44"/>
            <p:cNvSpPr/>
            <p:nvPr/>
          </p:nvSpPr>
          <p:spPr>
            <a:xfrm>
              <a:off x="11248105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箭头: V 形 45"/>
            <p:cNvSpPr/>
            <p:nvPr/>
          </p:nvSpPr>
          <p:spPr>
            <a:xfrm>
              <a:off x="11754488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箭头: V 形 46"/>
            <p:cNvSpPr/>
            <p:nvPr/>
          </p:nvSpPr>
          <p:spPr>
            <a:xfrm>
              <a:off x="-783630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V 形 47"/>
            <p:cNvSpPr/>
            <p:nvPr/>
          </p:nvSpPr>
          <p:spPr>
            <a:xfrm>
              <a:off x="-730536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箭头: V 形 48"/>
            <p:cNvSpPr/>
            <p:nvPr/>
          </p:nvSpPr>
          <p:spPr>
            <a:xfrm>
              <a:off x="-677442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49"/>
            <p:cNvSpPr/>
            <p:nvPr/>
          </p:nvSpPr>
          <p:spPr>
            <a:xfrm>
              <a:off x="-6243483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V 形 50"/>
            <p:cNvSpPr/>
            <p:nvPr/>
          </p:nvSpPr>
          <p:spPr>
            <a:xfrm>
              <a:off x="-571254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箭头: V 形 51"/>
            <p:cNvSpPr/>
            <p:nvPr/>
          </p:nvSpPr>
          <p:spPr>
            <a:xfrm>
              <a:off x="-5181601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箭头: V 形 52"/>
            <p:cNvSpPr/>
            <p:nvPr/>
          </p:nvSpPr>
          <p:spPr>
            <a:xfrm>
              <a:off x="-4650660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箭头: V 形 53"/>
            <p:cNvSpPr/>
            <p:nvPr/>
          </p:nvSpPr>
          <p:spPr>
            <a:xfrm>
              <a:off x="-4119719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-3588778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-3057837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-252689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箭头: V 形 57"/>
            <p:cNvSpPr/>
            <p:nvPr/>
          </p:nvSpPr>
          <p:spPr>
            <a:xfrm>
              <a:off x="-199595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箭头: V 形 58"/>
            <p:cNvSpPr/>
            <p:nvPr/>
          </p:nvSpPr>
          <p:spPr>
            <a:xfrm>
              <a:off x="-146501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箭头: V 形 59"/>
            <p:cNvSpPr/>
            <p:nvPr/>
          </p:nvSpPr>
          <p:spPr>
            <a:xfrm>
              <a:off x="-93407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箭头: V 形 60"/>
            <p:cNvSpPr/>
            <p:nvPr/>
          </p:nvSpPr>
          <p:spPr>
            <a:xfrm>
              <a:off x="-40313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箭头: V 形 61"/>
            <p:cNvSpPr/>
            <p:nvPr/>
          </p:nvSpPr>
          <p:spPr>
            <a:xfrm>
              <a:off x="-8338756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箭头: V 形 62"/>
            <p:cNvSpPr/>
            <p:nvPr/>
          </p:nvSpPr>
          <p:spPr>
            <a:xfrm>
              <a:off x="-8841174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10800000">
            <a:off x="9822" y="6327054"/>
            <a:ext cx="21122640" cy="265475"/>
            <a:chOff x="-8930639" y="265467"/>
            <a:chExt cx="21122640" cy="265475"/>
          </a:xfrm>
        </p:grpSpPr>
        <p:sp>
          <p:nvSpPr>
            <p:cNvPr id="66" name="矩形 65"/>
            <p:cNvSpPr/>
            <p:nvPr/>
          </p:nvSpPr>
          <p:spPr>
            <a:xfrm>
              <a:off x="-8930639" y="265471"/>
              <a:ext cx="21122640" cy="265463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箭头: V 形 66"/>
            <p:cNvSpPr/>
            <p:nvPr/>
          </p:nvSpPr>
          <p:spPr>
            <a:xfrm>
              <a:off x="11798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箭头: V 形 67"/>
            <p:cNvSpPr/>
            <p:nvPr/>
          </p:nvSpPr>
          <p:spPr>
            <a:xfrm>
              <a:off x="64892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箭头: V 形 68"/>
            <p:cNvSpPr/>
            <p:nvPr/>
          </p:nvSpPr>
          <p:spPr>
            <a:xfrm>
              <a:off x="1179869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箭头: V 形 69"/>
            <p:cNvSpPr/>
            <p:nvPr/>
          </p:nvSpPr>
          <p:spPr>
            <a:xfrm>
              <a:off x="1710810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箭头: V 形 70"/>
            <p:cNvSpPr/>
            <p:nvPr/>
          </p:nvSpPr>
          <p:spPr>
            <a:xfrm>
              <a:off x="224175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箭头: V 形 71"/>
            <p:cNvSpPr/>
            <p:nvPr/>
          </p:nvSpPr>
          <p:spPr>
            <a:xfrm>
              <a:off x="277269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箭头: V 形 72"/>
            <p:cNvSpPr/>
            <p:nvPr/>
          </p:nvSpPr>
          <p:spPr>
            <a:xfrm>
              <a:off x="3303633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箭头: V 形 73"/>
            <p:cNvSpPr/>
            <p:nvPr/>
          </p:nvSpPr>
          <p:spPr>
            <a:xfrm>
              <a:off x="383457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箭头: V 形 74"/>
            <p:cNvSpPr/>
            <p:nvPr/>
          </p:nvSpPr>
          <p:spPr>
            <a:xfrm>
              <a:off x="4365515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箭头: V 形 75"/>
            <p:cNvSpPr/>
            <p:nvPr/>
          </p:nvSpPr>
          <p:spPr>
            <a:xfrm>
              <a:off x="4896456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箭头: V 形 76"/>
            <p:cNvSpPr/>
            <p:nvPr/>
          </p:nvSpPr>
          <p:spPr>
            <a:xfrm>
              <a:off x="542739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箭头: V 形 77"/>
            <p:cNvSpPr/>
            <p:nvPr/>
          </p:nvSpPr>
          <p:spPr>
            <a:xfrm>
              <a:off x="595833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箭头: V 形 78"/>
            <p:cNvSpPr/>
            <p:nvPr/>
          </p:nvSpPr>
          <p:spPr>
            <a:xfrm>
              <a:off x="6489279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箭头: V 形 79"/>
            <p:cNvSpPr/>
            <p:nvPr/>
          </p:nvSpPr>
          <p:spPr>
            <a:xfrm>
              <a:off x="702022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箭头: V 形 80"/>
            <p:cNvSpPr/>
            <p:nvPr/>
          </p:nvSpPr>
          <p:spPr>
            <a:xfrm>
              <a:off x="755116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箭头: V 形 81"/>
            <p:cNvSpPr/>
            <p:nvPr/>
          </p:nvSpPr>
          <p:spPr>
            <a:xfrm>
              <a:off x="808210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箭头: V 形 82"/>
            <p:cNvSpPr/>
            <p:nvPr/>
          </p:nvSpPr>
          <p:spPr>
            <a:xfrm>
              <a:off x="859340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箭头: V 形 83"/>
            <p:cNvSpPr/>
            <p:nvPr/>
          </p:nvSpPr>
          <p:spPr>
            <a:xfrm>
              <a:off x="9124341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箭头: V 形 84"/>
            <p:cNvSpPr/>
            <p:nvPr/>
          </p:nvSpPr>
          <p:spPr>
            <a:xfrm>
              <a:off x="965528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1018622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1071716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箭头: V 形 87"/>
            <p:cNvSpPr/>
            <p:nvPr/>
          </p:nvSpPr>
          <p:spPr>
            <a:xfrm>
              <a:off x="11248105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11754488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-783630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-730536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-677442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箭头: V 形 92"/>
            <p:cNvSpPr/>
            <p:nvPr/>
          </p:nvSpPr>
          <p:spPr>
            <a:xfrm>
              <a:off x="-6243483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箭头: V 形 93"/>
            <p:cNvSpPr/>
            <p:nvPr/>
          </p:nvSpPr>
          <p:spPr>
            <a:xfrm>
              <a:off x="-571254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箭头: V 形 94"/>
            <p:cNvSpPr/>
            <p:nvPr/>
          </p:nvSpPr>
          <p:spPr>
            <a:xfrm>
              <a:off x="-5181601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箭头: V 形 95"/>
            <p:cNvSpPr/>
            <p:nvPr/>
          </p:nvSpPr>
          <p:spPr>
            <a:xfrm>
              <a:off x="-4650660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箭头: V 形 96"/>
            <p:cNvSpPr/>
            <p:nvPr/>
          </p:nvSpPr>
          <p:spPr>
            <a:xfrm>
              <a:off x="-4119719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箭头: V 形 97"/>
            <p:cNvSpPr/>
            <p:nvPr/>
          </p:nvSpPr>
          <p:spPr>
            <a:xfrm>
              <a:off x="-3588778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-3057837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箭头: V 形 99"/>
            <p:cNvSpPr/>
            <p:nvPr/>
          </p:nvSpPr>
          <p:spPr>
            <a:xfrm>
              <a:off x="-252689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箭头: V 形 100"/>
            <p:cNvSpPr/>
            <p:nvPr/>
          </p:nvSpPr>
          <p:spPr>
            <a:xfrm>
              <a:off x="-199595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-146501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-93407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-40313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-8338756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箭头: V 形 105"/>
            <p:cNvSpPr/>
            <p:nvPr/>
          </p:nvSpPr>
          <p:spPr>
            <a:xfrm>
              <a:off x="-8841174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310074" y="-1"/>
            <a:ext cx="703795" cy="11772901"/>
            <a:chOff x="310074" y="-1"/>
            <a:chExt cx="703795" cy="11772901"/>
          </a:xfrm>
        </p:grpSpPr>
        <p:sp>
          <p:nvSpPr>
            <p:cNvPr id="107" name="矩形 106"/>
            <p:cNvSpPr/>
            <p:nvPr/>
          </p:nvSpPr>
          <p:spPr>
            <a:xfrm>
              <a:off x="447336" y="0"/>
              <a:ext cx="403132" cy="11772900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文本框 108"/>
            <p:cNvSpPr txBox="1"/>
            <p:nvPr/>
          </p:nvSpPr>
          <p:spPr>
            <a:xfrm rot="5400000">
              <a:off x="-464595" y="832132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4" y="1948044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文本框 109"/>
            <p:cNvSpPr txBox="1"/>
            <p:nvPr/>
          </p:nvSpPr>
          <p:spPr>
            <a:xfrm rot="5400000">
              <a:off x="-491725" y="3532819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5" y="4635867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文本框 111"/>
            <p:cNvSpPr txBox="1"/>
            <p:nvPr/>
          </p:nvSpPr>
          <p:spPr>
            <a:xfrm rot="5400000">
              <a:off x="-464596" y="6167527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3" y="7283439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文本框 113"/>
            <p:cNvSpPr txBox="1"/>
            <p:nvPr/>
          </p:nvSpPr>
          <p:spPr>
            <a:xfrm rot="5400000">
              <a:off x="-491726" y="8868214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4" y="9971262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组合 116"/>
          <p:cNvGrpSpPr/>
          <p:nvPr/>
        </p:nvGrpSpPr>
        <p:grpSpPr>
          <a:xfrm rot="10800000">
            <a:off x="11245730" y="-4914901"/>
            <a:ext cx="703795" cy="11772901"/>
            <a:chOff x="310074" y="-1"/>
            <a:chExt cx="703795" cy="11772901"/>
          </a:xfrm>
        </p:grpSpPr>
        <p:sp>
          <p:nvSpPr>
            <p:cNvPr id="118" name="矩形 117"/>
            <p:cNvSpPr/>
            <p:nvPr/>
          </p:nvSpPr>
          <p:spPr>
            <a:xfrm>
              <a:off x="447336" y="0"/>
              <a:ext cx="403132" cy="11772900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 rot="5400000">
              <a:off x="-464595" y="832132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4" y="1948044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文本框 120"/>
            <p:cNvSpPr txBox="1"/>
            <p:nvPr/>
          </p:nvSpPr>
          <p:spPr>
            <a:xfrm rot="5400000">
              <a:off x="-491725" y="3532819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5" y="4635867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文本框 122"/>
            <p:cNvSpPr txBox="1"/>
            <p:nvPr/>
          </p:nvSpPr>
          <p:spPr>
            <a:xfrm rot="5400000">
              <a:off x="-464596" y="6167527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3" y="7283439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文本框 124"/>
            <p:cNvSpPr txBox="1"/>
            <p:nvPr/>
          </p:nvSpPr>
          <p:spPr>
            <a:xfrm rot="5400000">
              <a:off x="-491726" y="8868214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4" y="9971262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9" name="矩形: 圆角 1023"/>
          <p:cNvSpPr/>
          <p:nvPr>
            <p:custDataLst>
              <p:tags r:id="rId6"/>
            </p:custDataLst>
          </p:nvPr>
        </p:nvSpPr>
        <p:spPr>
          <a:xfrm rot="21053505">
            <a:off x="1505555" y="1265862"/>
            <a:ext cx="1706302" cy="2310599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1" name="组合 1070"/>
          <p:cNvGrpSpPr/>
          <p:nvPr/>
        </p:nvGrpSpPr>
        <p:grpSpPr>
          <a:xfrm>
            <a:off x="1689737" y="2046413"/>
            <a:ext cx="9261701" cy="3992045"/>
            <a:chOff x="1689737" y="2046413"/>
            <a:chExt cx="9261701" cy="3992045"/>
          </a:xfrm>
        </p:grpSpPr>
        <p:sp>
          <p:nvSpPr>
            <p:cNvPr id="1027" name="文本框 1026"/>
            <p:cNvSpPr txBox="1"/>
            <p:nvPr/>
          </p:nvSpPr>
          <p:spPr>
            <a:xfrm rot="21053505">
              <a:off x="1689737" y="2703782"/>
              <a:ext cx="18189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DC减速电机</a:t>
              </a:r>
              <a:endParaRPr lang="en-US" altLang="zh-CN" dirty="0">
                <a:latin typeface="Bender" panose="02000503020000020004" pitchFamily="50" charset="0"/>
              </a:endParaRPr>
            </a:p>
          </p:txBody>
        </p:sp>
        <p:sp>
          <p:nvSpPr>
            <p:cNvPr id="1035" name="文本框 1034"/>
            <p:cNvSpPr txBox="1"/>
            <p:nvPr/>
          </p:nvSpPr>
          <p:spPr>
            <a:xfrm rot="1901155">
              <a:off x="2498101" y="4997287"/>
              <a:ext cx="18189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控制系统模块</a:t>
              </a:r>
              <a:endParaRPr lang="en-US" altLang="zh-CN" dirty="0">
                <a:latin typeface="Bender" panose="02000503020000020004" pitchFamily="50" charset="0"/>
              </a:endParaRPr>
            </a:p>
          </p:txBody>
        </p:sp>
        <p:sp>
          <p:nvSpPr>
            <p:cNvPr id="1041" name="文本框 1040"/>
            <p:cNvSpPr txBox="1"/>
            <p:nvPr/>
          </p:nvSpPr>
          <p:spPr>
            <a:xfrm rot="767016">
              <a:off x="7602625" y="2451426"/>
              <a:ext cx="18189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超声波传感器</a:t>
              </a:r>
              <a:endParaRPr lang="en-US" altLang="zh-CN" dirty="0">
                <a:latin typeface="Bender" panose="02000503020000020004" pitchFamily="50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 rot="435787">
              <a:off x="4408496" y="2676018"/>
              <a:ext cx="18189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橡胶轮子</a:t>
              </a:r>
              <a:endParaRPr lang="en-US" altLang="zh-CN" dirty="0">
                <a:latin typeface="Bender" panose="02000503020000020004" pitchFamily="50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rot="20143354">
              <a:off x="6413889" y="4555676"/>
              <a:ext cx="181897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通信模块</a:t>
              </a:r>
              <a:endParaRPr lang="en-US" altLang="zh-CN" dirty="0">
                <a:latin typeface="Bender" panose="02000503020000020004" pitchFamily="50" charset="0"/>
              </a:endParaRPr>
            </a:p>
            <a:p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电源管理模块</a:t>
              </a:r>
              <a:endParaRPr lang="en-US" altLang="zh-CN" dirty="0">
                <a:latin typeface="Bender" panose="02000503020000020004" pitchFamily="50" charset="0"/>
              </a:endParaRPr>
            </a:p>
          </p:txBody>
        </p:sp>
        <p:sp>
          <p:nvSpPr>
            <p:cNvPr id="1043" name="文本框 1042"/>
            <p:cNvSpPr txBox="1"/>
            <p:nvPr/>
          </p:nvSpPr>
          <p:spPr>
            <a:xfrm>
              <a:off x="9007068" y="4839578"/>
              <a:ext cx="194437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模块间接口和通信</a:t>
              </a:r>
              <a:endParaRPr lang="en-US" altLang="zh-CN" dirty="0">
                <a:latin typeface="Bender" panose="02000503020000020004" pitchFamily="50" charset="0"/>
              </a:endParaRPr>
            </a:p>
            <a:p>
              <a:pPr algn="l">
                <a:buClrTx/>
                <a:buSzTx/>
                <a:buNone/>
              </a:pPr>
              <a:r>
                <a:rPr lang="en-US" altLang="zh-CN" dirty="0">
                  <a:latin typeface="Bender" panose="02000503020000020004" pitchFamily="50" charset="0"/>
                  <a:sym typeface="+mn-ea"/>
                </a:rPr>
                <a:t>输出模块</a:t>
              </a:r>
            </a:p>
            <a:p>
              <a:pPr algn="l">
                <a:buClrTx/>
                <a:buSzTx/>
                <a:buNone/>
              </a:pPr>
              <a:endParaRPr lang="en-US" altLang="zh-CN" dirty="0">
                <a:latin typeface="Bender" panose="02000503020000020004" pitchFamily="50" charset="0"/>
              </a:endParaRPr>
            </a:p>
          </p:txBody>
        </p:sp>
        <p:cxnSp>
          <p:nvCxnSpPr>
            <p:cNvPr id="1048" name="直接连接符 1047"/>
            <p:cNvCxnSpPr/>
            <p:nvPr/>
          </p:nvCxnSpPr>
          <p:spPr>
            <a:xfrm flipV="1">
              <a:off x="3750485" y="4303346"/>
              <a:ext cx="3011464" cy="135159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/>
            <p:cNvCxnSpPr/>
            <p:nvPr/>
          </p:nvCxnSpPr>
          <p:spPr>
            <a:xfrm>
              <a:off x="2302338" y="2543261"/>
              <a:ext cx="1323997" cy="1889994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/>
            <p:cNvCxnSpPr/>
            <p:nvPr/>
          </p:nvCxnSpPr>
          <p:spPr>
            <a:xfrm flipV="1">
              <a:off x="3736643" y="2271122"/>
              <a:ext cx="1410609" cy="2093116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连接符 1062"/>
            <p:cNvCxnSpPr/>
            <p:nvPr/>
          </p:nvCxnSpPr>
          <p:spPr>
            <a:xfrm>
              <a:off x="7058553" y="4209789"/>
              <a:ext cx="2582909" cy="361457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接连接符 1065"/>
            <p:cNvCxnSpPr/>
            <p:nvPr/>
          </p:nvCxnSpPr>
          <p:spPr>
            <a:xfrm flipV="1">
              <a:off x="6966579" y="2172738"/>
              <a:ext cx="1593362" cy="1969468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接连接符 1068"/>
            <p:cNvCxnSpPr/>
            <p:nvPr/>
          </p:nvCxnSpPr>
          <p:spPr>
            <a:xfrm>
              <a:off x="8594944" y="2046413"/>
              <a:ext cx="1060338" cy="2356667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连接符 1044"/>
            <p:cNvCxnSpPr/>
            <p:nvPr/>
          </p:nvCxnSpPr>
          <p:spPr>
            <a:xfrm flipV="1">
              <a:off x="2280150" y="2271952"/>
              <a:ext cx="2754155" cy="10720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/>
            <p:cNvCxnSpPr/>
            <p:nvPr/>
          </p:nvCxnSpPr>
          <p:spPr>
            <a:xfrm flipV="1">
              <a:off x="5145116" y="2102514"/>
              <a:ext cx="3290791" cy="103719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接连接符 1060"/>
            <p:cNvCxnSpPr/>
            <p:nvPr/>
          </p:nvCxnSpPr>
          <p:spPr>
            <a:xfrm>
              <a:off x="5270753" y="2318044"/>
              <a:ext cx="1657420" cy="1908298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图片 107" descr="G:/桌面/莱茵生命ppt模板2.0/图片1(9).png图片1(9)"/>
          <p:cNvPicPr>
            <a:picLocks noChangeAspect="1"/>
          </p:cNvPicPr>
          <p:nvPr/>
        </p:nvPicPr>
        <p:blipFill>
          <a:blip r:embed="rId12"/>
          <a:srcRect t="20499" b="20499"/>
          <a:stretch>
            <a:fillRect/>
          </a:stretch>
        </p:blipFill>
        <p:spPr>
          <a:xfrm rot="20160000">
            <a:off x="6532880" y="3398520"/>
            <a:ext cx="1091565" cy="127444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24" name="图片 23" descr="G:/桌面/莱茵生命ppt模板2.0/图片1(1).png图片1(1)"/>
          <p:cNvPicPr>
            <a:picLocks noChangeAspect="1"/>
          </p:cNvPicPr>
          <p:nvPr/>
        </p:nvPicPr>
        <p:blipFill>
          <a:blip r:embed="rId13"/>
          <a:srcRect l="5259" r="5259"/>
          <a:stretch>
            <a:fillRect/>
          </a:stretch>
        </p:blipFill>
        <p:spPr>
          <a:xfrm rot="20940000">
            <a:off x="1515110" y="1468755"/>
            <a:ext cx="1585595" cy="114300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5" name="矩形 4"/>
          <p:cNvSpPr/>
          <p:nvPr/>
        </p:nvSpPr>
        <p:spPr>
          <a:xfrm>
            <a:off x="1051156" y="7970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107201" y="7970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3869" y="5988814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131011" y="587629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G:/桌面/莱茵生命ppt模板2.0/图片1(4).png图片1(4)"/>
          <p:cNvPicPr>
            <a:picLocks noChangeAspect="1"/>
          </p:cNvPicPr>
          <p:nvPr/>
        </p:nvPicPr>
        <p:blipFill>
          <a:blip r:embed="rId14"/>
          <a:srcRect t="9407" b="9407"/>
          <a:stretch>
            <a:fillRect/>
          </a:stretch>
        </p:blipFill>
        <p:spPr>
          <a:xfrm rot="540000">
            <a:off x="4330065" y="1172845"/>
            <a:ext cx="1736725" cy="131127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26" name="图片 25" descr="G:/桌面/莱茵生命ppt模板2.0/图片1(6).png图片1(6)"/>
          <p:cNvPicPr>
            <a:picLocks noChangeAspect="1"/>
          </p:cNvPicPr>
          <p:nvPr/>
        </p:nvPicPr>
        <p:blipFill>
          <a:blip r:embed="rId15"/>
          <a:srcRect t="138" b="138"/>
          <a:stretch>
            <a:fillRect/>
          </a:stretch>
        </p:blipFill>
        <p:spPr>
          <a:xfrm rot="780000">
            <a:off x="7691755" y="1104900"/>
            <a:ext cx="1764030" cy="131699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33" name="图片 32" descr="G:/桌面/莱茵生命ppt模板2.0/图片1(7).png图片1(7)"/>
          <p:cNvPicPr>
            <a:picLocks noChangeAspect="1"/>
          </p:cNvPicPr>
          <p:nvPr/>
        </p:nvPicPr>
        <p:blipFill>
          <a:blip r:embed="rId16"/>
          <a:srcRect t="20505" b="20505"/>
          <a:stretch>
            <a:fillRect/>
          </a:stretch>
        </p:blipFill>
        <p:spPr>
          <a:xfrm rot="1860000">
            <a:off x="2848610" y="3854450"/>
            <a:ext cx="1727200" cy="123126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39" name="图片 38" descr="G:/桌面/莱茵生命ppt模板2.0/图片1(8).png图片1(8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rcRect t="10403" b="10403"/>
          <a:stretch>
            <a:fillRect/>
          </a:stretch>
        </p:blipFill>
        <p:spPr>
          <a:xfrm rot="20160000">
            <a:off x="5960745" y="3721100"/>
            <a:ext cx="826770" cy="101346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128" name="图片 127" descr="G:/桌面/莱茵生命ppt模板2.0/图片1(10).png图片1(10)"/>
          <p:cNvPicPr>
            <a:picLocks noChangeAspect="1"/>
          </p:cNvPicPr>
          <p:nvPr/>
        </p:nvPicPr>
        <p:blipFill>
          <a:blip r:embed="rId18"/>
          <a:srcRect t="20496" b="20496"/>
          <a:stretch>
            <a:fillRect/>
          </a:stretch>
        </p:blipFill>
        <p:spPr>
          <a:xfrm>
            <a:off x="9124315" y="3696970"/>
            <a:ext cx="1619885" cy="114236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72943 -3.7037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7336 0.001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80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0104 -0.5215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0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0364 0.5891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>
            <a:normAutofit fontScale="90000"/>
          </a:bodyPr>
          <a:lstStyle/>
          <a:p>
            <a:r>
              <a:rPr lang="en-US" altLang="zh-CN" sz="489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rPr>
              <a:t>底盘模块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/>
          </a:bodyPr>
          <a:lstStyle/>
          <a:p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10075" y="1655445"/>
            <a:ext cx="3261995" cy="1544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DC减速电机，例如金属齿轮减速电机，电压可根据需求选择，通常在6V到12V之间。</a:t>
            </a:r>
          </a:p>
        </p:txBody>
      </p:sp>
      <p:pic>
        <p:nvPicPr>
          <p:cNvPr id="11" name="图片 10" descr="G:/桌面/莱茵生命ppt模板2.0/图片1(1).png图片1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5259" r="5259"/>
          <a:stretch>
            <a:fillRect/>
          </a:stretch>
        </p:blipFill>
        <p:spPr>
          <a:xfrm>
            <a:off x="390525" y="1503680"/>
            <a:ext cx="3724910" cy="219773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3" name="文本框 12"/>
          <p:cNvSpPr txBox="1"/>
          <p:nvPr/>
        </p:nvSpPr>
        <p:spPr>
          <a:xfrm>
            <a:off x="4410075" y="2693670"/>
            <a:ext cx="3114675" cy="85788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buClrTx/>
              <a:buSzTx/>
              <a:buFontTx/>
            </a:pPr>
            <a:r>
              <a:rPr sz="16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轮子： 橡胶轮子，直径和轨迹要考虑小车的尺寸和预期地形。</a:t>
            </a:r>
          </a:p>
        </p:txBody>
      </p:sp>
      <p:pic>
        <p:nvPicPr>
          <p:cNvPr id="15" name="图片 14" descr="G:/桌面/莱茵生命ppt模板2.0/图片1(2).png图片1(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t="14703" b="14703"/>
          <a:stretch>
            <a:fillRect/>
          </a:stretch>
        </p:blipFill>
        <p:spPr>
          <a:xfrm>
            <a:off x="390525" y="3921125"/>
            <a:ext cx="3724910" cy="219773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6" name="文本框 15"/>
          <p:cNvSpPr txBox="1"/>
          <p:nvPr/>
        </p:nvSpPr>
        <p:spPr>
          <a:xfrm>
            <a:off x="4410075" y="4066540"/>
            <a:ext cx="3160395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sz="16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</a:rPr>
              <a:t>编码器： 光电编码器，用于测量轮子的旋转，例如红外线编码器采用亚克力板，采用三轮式 两个前驱动轮，加一个后万向轮，通过两前驱动轮差速进行转向</a:t>
            </a:r>
          </a:p>
        </p:txBody>
      </p:sp>
      <p:pic>
        <p:nvPicPr>
          <p:cNvPr id="17" name="图片 16" descr="G:/桌面/莱茵生命ppt模板2.0/图片1(3).png图片1(3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t="5243" b="5243"/>
          <a:stretch>
            <a:fillRect/>
          </a:stretch>
        </p:blipFill>
        <p:spPr>
          <a:xfrm>
            <a:off x="8077835" y="352425"/>
            <a:ext cx="3118485" cy="184023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20" name="图片 19" descr="G:/桌面/莱茵生命ppt模板2.0/图片1(4).png图片1(4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rcRect t="9407" b="9407"/>
          <a:stretch>
            <a:fillRect/>
          </a:stretch>
        </p:blipFill>
        <p:spPr>
          <a:xfrm>
            <a:off x="8077835" y="2508885"/>
            <a:ext cx="3118485" cy="184023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pic>
        <p:nvPicPr>
          <p:cNvPr id="21" name="图片 20" descr="G:/桌面/莱茵生命ppt模板2.0/图片1(5).png图片1(5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rcRect t="20495" b="20495"/>
          <a:stretch>
            <a:fillRect/>
          </a:stretch>
        </p:blipFill>
        <p:spPr>
          <a:xfrm>
            <a:off x="8100695" y="4665345"/>
            <a:ext cx="3118485" cy="184023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22" name="文本框 21"/>
          <p:cNvSpPr txBox="1"/>
          <p:nvPr/>
        </p:nvSpPr>
        <p:spPr>
          <a:xfrm>
            <a:off x="502920" y="-985520"/>
            <a:ext cx="609600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89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传感器模块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630150" y="-1283970"/>
            <a:ext cx="6096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超声波传感器： 用于测距，stm32-CS100A超声波测距芯片。</a:t>
            </a:r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CS100 内部集成超声波发射电路，超声波接收电路，数字处理电路等，单芯片即可完成超声波测距，测距结果通过脉宽的方式进行输出，通信接口兼容现有超声波模块</a:t>
            </a:r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endParaRPr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</a:endParaRPr>
          </a:p>
          <a:p>
            <a:pPr indent="0"/>
            <a:r>
              <a:rPr sz="2000" b="1">
                <a:solidFill>
                  <a:schemeClr val="bg1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CS100 配合使用 40KHZ 的开放式超声波探头，只需要一个 22MR 的下拉电阻和 8M 的晶振，即可实现高性能测距功能</a:t>
            </a:r>
            <a:endParaRPr lang="zh-CN" altLang="en-US" sz="2000" b="1">
              <a:solidFill>
                <a:schemeClr val="bg1"/>
              </a:solidFill>
              <a:latin typeface="MiSans" panose="00000500000000000000" charset="-122"/>
              <a:ea typeface="MiSans" panose="00000500000000000000" charset="-122"/>
              <a:sym typeface="+mn-ea"/>
            </a:endParaRPr>
          </a:p>
        </p:txBody>
      </p:sp>
      <p:pic>
        <p:nvPicPr>
          <p:cNvPr id="24" name="图片 23" descr="G:/桌面/莱茵生命ppt模板2.0/图片1(6).png图片1(6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 t="138" b="138"/>
          <a:stretch>
            <a:fillRect/>
          </a:stretch>
        </p:blipFill>
        <p:spPr>
          <a:xfrm>
            <a:off x="657225" y="7005320"/>
            <a:ext cx="4908550" cy="289623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IyODdhNzFmZTQ5NWJiNzQzMjM4ZDY3NGI4ZjQx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i*1_1_1"/>
  <p:tag name="KSO_WM_TEMPLATE_CATEGORY" val="diagram"/>
  <p:tag name="KSO_WM_TEMPLATE_INDEX" val="20231455"/>
  <p:tag name="KSO_WM_UNIT_LAYERLEVEL" val="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UNI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i*1_1_2"/>
  <p:tag name="KSO_WM_TEMPLATE_CATEGORY" val="diagram"/>
  <p:tag name="KSO_WM_TEMPLATE_INDEX" val="20231455"/>
  <p:tag name="KSO_WM_UNIT_LAYERLEVEL" val="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1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6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6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2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3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4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5_2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2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5*n_h_h_f*1_2_1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5*n_h_h_a*1_2_1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5*n_h_a*1_1_1"/>
  <p:tag name="KSO_WM_TEMPLATE_CATEGORY" val="diagram"/>
  <p:tag name="KSO_WM_TEMPLATE_INDEX" val="20231455"/>
  <p:tag name="KSO_WM_UNIT_LAYERLEVEL" val="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添加项标题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5*n_h_h_f*1_2_2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5*n_h_h_a*1_2_2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455_5*n_h_h_f*1_2_3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455_5*n_h_h_a*1_2_3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455_5*n_h_h_f*1_2_4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1455_5*n_h_h_a*1_2_4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455_5*n_h_h_f*1_2_5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1455_5*n_h_h_a*1_2_5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6_1"/>
  <p:tag name="KSO_WM_UNIT_ID" val="diagram20231455_5*n_h_h_f*1_2_6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项正文，请尽量言简意赅的阐述观点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6_1"/>
  <p:tag name="KSO_WM_UNIT_ID" val="diagram20231455_5*n_h_h_a*1_2_6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n1-1"/>
  <p:tag name="KSO_WM_UNIT_PRESET_TEXT" val="项标题"/>
  <p:tag name="KSO_WM_UNIT_TEXT_FILL_FORE_SCHEMECOLOR_INDEX" val="5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1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2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3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4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5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5_5*n_h_h_i*1_2_6_1"/>
  <p:tag name="KSO_WM_TEMPLATE_CATEGORY" val="diagram"/>
  <p:tag name="KSO_WM_TEMPLATE_INDEX" val="20231455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6_1"/>
  <p:tag name="KSO_WM_DIAGRAM_MAX_ITEMCNT" val="6"/>
  <p:tag name="KSO_WM_DIAGRAM_MIN_ITEMCNT" val="2"/>
  <p:tag name="KSO_WM_DIAGRAM_VIRTUALLY_FRAME" val="{&quot;height&quot;:326.7191338582677,&quot;width&quot;:828}"/>
  <p:tag name="KSO_WM_DIAGRAM_COLOR_MATCH_VALUE" val="{&quot;shape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966</Words>
  <Application>Microsoft Office PowerPoint</Application>
  <PresentationFormat>宽屏</PresentationFormat>
  <Paragraphs>183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Bender</vt:lpstr>
      <vt:lpstr>MiSans</vt:lpstr>
      <vt:lpstr>MiSans Bold</vt:lpstr>
      <vt:lpstr>Nextwave Bold</vt:lpstr>
      <vt:lpstr>Novecento wide Bold</vt:lpstr>
      <vt:lpstr>Novecento wide Medium</vt:lpstr>
      <vt:lpstr>等线</vt:lpstr>
      <vt:lpstr>等线 Light</vt:lpstr>
      <vt:lpstr>微软雅黑</vt:lpstr>
      <vt:lpstr>微软雅黑 Light</vt:lpstr>
      <vt:lpstr>Arial</vt:lpstr>
      <vt:lpstr>Bahnschrift SemiBold Condensed</vt:lpstr>
      <vt:lpstr>Bahnschrift SemiBold SemiConden</vt:lpstr>
      <vt:lpstr>Courier New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底盘模块</vt:lpstr>
      <vt:lpstr>传感器模块</vt:lpstr>
      <vt:lpstr>控制系统模块</vt:lpstr>
      <vt:lpstr>通信模块</vt:lpstr>
      <vt:lpstr>PowerPoint 演示文稿</vt:lpstr>
      <vt:lpstr>PowerPoint 演示文稿</vt:lpstr>
      <vt:lpstr>工作原理</vt:lpstr>
      <vt:lpstr>成品展示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炳煌</dc:creator>
  <cp:lastModifiedBy>Driver Old</cp:lastModifiedBy>
  <cp:revision>13</cp:revision>
  <dcterms:created xsi:type="dcterms:W3CDTF">2023-09-03T01:45:00Z</dcterms:created>
  <dcterms:modified xsi:type="dcterms:W3CDTF">2024-04-10T11:17:15Z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E8E7CE41B1EE491C8E2D8B692B3D0C49_12</vt:lpwstr>
  </property>
  <property fmtid="{D5CDD505-2E9C-101B-9397-08002B2CF9AE}" pid="3" name="KSOProductBuildVer">
    <vt:lpwstr>2052-12.1.0.15990</vt:lpwstr>
  </property>
</Properties>
</file>